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66" r:id="rId2"/>
    <p:sldId id="257" r:id="rId3"/>
    <p:sldId id="269" r:id="rId4"/>
    <p:sldId id="267" r:id="rId5"/>
    <p:sldId id="268" r:id="rId6"/>
    <p:sldId id="261" r:id="rId7"/>
    <p:sldId id="262" r:id="rId8"/>
    <p:sldId id="263" r:id="rId9"/>
    <p:sldId id="264" r:id="rId10"/>
    <p:sldId id="265" r:id="rId11"/>
  </p:sldIdLst>
  <p:sldSz cx="14630400" cy="8229600"/>
  <p:notesSz cx="8229600" cy="14630400"/>
  <p:embeddedFontLst>
    <p:embeddedFont>
      <p:font typeface="Barlow Bold" panose="020B0604020202020204" charset="0"/>
      <p:bold r:id="rId13"/>
    </p:embeddedFont>
    <p:embeddedFont>
      <p:font typeface="Calibri" panose="020F0502020204030204" pitchFamily="34" charset="0"/>
      <p:regular r:id="rId14"/>
      <p:bold r:id="rId15"/>
      <p:italic r:id="rId16"/>
      <p:boldItalic r:id="rId17"/>
    </p:embeddedFont>
    <p:embeddedFont>
      <p:font typeface="IBM Plex Sans" panose="020B0503050203000203" pitchFamily="34" charset="0"/>
      <p:regular r:id="rId18"/>
      <p:bold r:id="rId19"/>
      <p:italic r:id="rId20"/>
      <p:boldItalic r:id="rId21"/>
    </p:embeddedFont>
    <p:embeddedFont>
      <p:font typeface="Montserrat" panose="00000500000000000000" pitchFamily="2" charset="-52"/>
      <p:regular r:id="rId22"/>
      <p:bold r:id="rId23"/>
      <p:italic r:id="rId24"/>
      <p:boldItalic r:id="rId25"/>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FF5"/>
    <a:srgbClr val="9998FF"/>
    <a:srgbClr val="FF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62" autoAdjust="0"/>
    <p:restoredTop sz="94610"/>
  </p:normalViewPr>
  <p:slideViewPr>
    <p:cSldViewPr snapToGrid="0" snapToObjects="1">
      <p:cViewPr>
        <p:scale>
          <a:sx n="75" d="100"/>
          <a:sy n="75" d="100"/>
        </p:scale>
        <p:origin x="43" y="-21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14.png>
</file>

<file path=ppt/media/image2.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7113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A7532E4-BE0D-4776-A635-ED9C3181C93A}"/>
              </a:ext>
            </a:extLst>
          </p:cNvPr>
          <p:cNvPicPr>
            <a:picLocks noChangeAspect="1"/>
          </p:cNvPicPr>
          <p:nvPr/>
        </p:nvPicPr>
        <p:blipFill>
          <a:blip r:embed="rId2"/>
          <a:stretch>
            <a:fillRect/>
          </a:stretch>
        </p:blipFill>
        <p:spPr>
          <a:xfrm>
            <a:off x="0" y="0"/>
            <a:ext cx="5486400" cy="8229600"/>
          </a:xfrm>
          <a:prstGeom prst="rect">
            <a:avLst/>
          </a:prstGeom>
        </p:spPr>
      </p:pic>
      <p:sp>
        <p:nvSpPr>
          <p:cNvPr id="3" name="Text 1">
            <a:extLst>
              <a:ext uri="{FF2B5EF4-FFF2-40B4-BE49-F238E27FC236}">
                <a16:creationId xmlns:a16="http://schemas.microsoft.com/office/drawing/2014/main" id="{879498D2-2B85-42A0-8C6A-843A07D68E9B}"/>
              </a:ext>
            </a:extLst>
          </p:cNvPr>
          <p:cNvSpPr/>
          <p:nvPr/>
        </p:nvSpPr>
        <p:spPr>
          <a:xfrm>
            <a:off x="6244709" y="3811665"/>
            <a:ext cx="7627382" cy="3908959"/>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 	</a:t>
            </a:r>
            <a:r>
              <a:rPr lang="en-US" sz="1700" dirty="0">
                <a:solidFill>
                  <a:srgbClr val="EEEFF5"/>
                </a:solidFill>
                <a:effectLst/>
                <a:latin typeface="Montserrat" panose="00000500000000000000" pitchFamily="2" charset="-52"/>
              </a:rPr>
              <a:t>Accurate accounting is a key element in the successful implementation of engineering projects. It helps to ensure financial stability, manage risks and optimize the use of resources, which ultimately leads to increased efficiency and profitability of projects.</a:t>
            </a:r>
          </a:p>
          <a:p>
            <a:pPr marL="0" indent="0">
              <a:lnSpc>
                <a:spcPts val="2700"/>
              </a:lnSpc>
              <a:buNone/>
            </a:pPr>
            <a:r>
              <a:rPr lang="en-US" sz="1700" dirty="0">
                <a:solidFill>
                  <a:srgbClr val="EEEFF5"/>
                </a:solidFill>
                <a:latin typeface="Montserrat" panose="00000500000000000000" pitchFamily="2" charset="-52"/>
              </a:rPr>
              <a:t>	</a:t>
            </a:r>
          </a:p>
          <a:p>
            <a:pPr marL="0" indent="0">
              <a:lnSpc>
                <a:spcPts val="2700"/>
              </a:lnSpc>
              <a:buNone/>
            </a:pPr>
            <a:r>
              <a:rPr lang="en-US" sz="1700" dirty="0">
                <a:solidFill>
                  <a:srgbClr val="EEEFF5"/>
                </a:solidFill>
                <a:latin typeface="Montserrat" panose="00000500000000000000" pitchFamily="2" charset="-52"/>
              </a:rPr>
              <a:t>	</a:t>
            </a:r>
            <a:r>
              <a:rPr lang="ru-RU" sz="1700" dirty="0">
                <a:solidFill>
                  <a:srgbClr val="EEEFF5"/>
                </a:solidFill>
                <a:latin typeface="Montserrat" panose="00000500000000000000" pitchFamily="2" charset="-52"/>
              </a:rPr>
              <a:t>Точный бухгалтерский учет является ключевым элементом успешной реализации инженерных проектов. Он помогает обеспечить финансовую стабильность, управлять рисками и оптимизировать использование ресурсов, что в конечном итоге приводит к повышению эффективности и прибыльности проектов</a:t>
            </a:r>
            <a:r>
              <a:rPr lang="en-US" sz="1700" dirty="0">
                <a:solidFill>
                  <a:srgbClr val="EEEFF5"/>
                </a:solidFill>
                <a:latin typeface="Montserrat" panose="00000500000000000000" pitchFamily="2" charset="-52"/>
              </a:rPr>
              <a:t>.</a:t>
            </a:r>
          </a:p>
        </p:txBody>
      </p:sp>
      <p:sp>
        <p:nvSpPr>
          <p:cNvPr id="4" name="Text 0">
            <a:extLst>
              <a:ext uri="{FF2B5EF4-FFF2-40B4-BE49-F238E27FC236}">
                <a16:creationId xmlns:a16="http://schemas.microsoft.com/office/drawing/2014/main" id="{8803246C-CAB3-4061-8E5A-0CCEB0A16E34}"/>
              </a:ext>
            </a:extLst>
          </p:cNvPr>
          <p:cNvSpPr/>
          <p:nvPr/>
        </p:nvSpPr>
        <p:spPr>
          <a:xfrm>
            <a:off x="6244709" y="508975"/>
            <a:ext cx="7627382" cy="2819016"/>
          </a:xfrm>
          <a:prstGeom prst="rect">
            <a:avLst/>
          </a:prstGeom>
          <a:noFill/>
          <a:ln/>
        </p:spPr>
        <p:txBody>
          <a:bodyPr wrap="square" lIns="0" tIns="0" rIns="0" bIns="0" rtlCol="0" anchor="t"/>
          <a:lstStyle/>
          <a:p>
            <a:pPr marL="0" indent="0">
              <a:lnSpc>
                <a:spcPts val="5600"/>
              </a:lnSpc>
              <a:buNone/>
            </a:pPr>
            <a:r>
              <a:rPr lang="en-US" sz="4000" dirty="0">
                <a:solidFill>
                  <a:srgbClr val="9998FF"/>
                </a:solidFill>
                <a:effectLst/>
                <a:latin typeface="Barlow Bold" panose="020B0604020202020204" charset="0"/>
              </a:rPr>
              <a:t>The role of accurate accounting in engineering projects</a:t>
            </a:r>
            <a:r>
              <a:rPr lang="ru-RU" sz="4000" dirty="0">
                <a:solidFill>
                  <a:srgbClr val="9998FF"/>
                </a:solidFill>
                <a:effectLst/>
                <a:latin typeface="Barlow Bold" panose="020B0604020202020204" charset="0"/>
              </a:rPr>
              <a:t> </a:t>
            </a:r>
            <a:endParaRPr lang="en-US" sz="4000" dirty="0">
              <a:solidFill>
                <a:srgbClr val="9998FF"/>
              </a:solidFill>
              <a:effectLst/>
              <a:latin typeface="Barlow Bold" panose="020B0604020202020204" charset="0"/>
            </a:endParaRPr>
          </a:p>
          <a:p>
            <a:pPr marL="0" indent="0">
              <a:lnSpc>
                <a:spcPts val="5600"/>
              </a:lnSpc>
              <a:buNone/>
            </a:pPr>
            <a:r>
              <a:rPr lang="ru-RU" sz="4000" b="1" dirty="0">
                <a:solidFill>
                  <a:srgbClr val="9998FF"/>
                </a:solidFill>
                <a:effectLst/>
                <a:latin typeface="Barlow Bold" panose="020B0604020202020204" charset="0"/>
              </a:rPr>
              <a:t>Роль точного учета в инженерных проектах</a:t>
            </a:r>
          </a:p>
        </p:txBody>
      </p:sp>
    </p:spTree>
    <p:extLst>
      <p:ext uri="{BB962C8B-B14F-4D97-AF65-F5344CB8AC3E}">
        <p14:creationId xmlns:p14="http://schemas.microsoft.com/office/powerpoint/2010/main" val="39107235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0084" y="853678"/>
            <a:ext cx="7803833" cy="1259681"/>
          </a:xfrm>
          <a:prstGeom prst="rect">
            <a:avLst/>
          </a:prstGeom>
          <a:noFill/>
          <a:ln/>
        </p:spPr>
        <p:txBody>
          <a:bodyPr wrap="square" lIns="0" tIns="0" rIns="0" bIns="0" rtlCol="0" anchor="t"/>
          <a:lstStyle/>
          <a:p>
            <a:pPr marL="0" indent="0">
              <a:lnSpc>
                <a:spcPts val="4950"/>
              </a:lnSpc>
              <a:buNone/>
            </a:pPr>
            <a:r>
              <a:rPr lang="ru-RU" sz="3950" b="1" dirty="0">
                <a:solidFill>
                  <a:srgbClr val="9998FF"/>
                </a:solidFill>
              </a:rPr>
              <a:t>Заключение:</a:t>
            </a:r>
            <a:endParaRPr lang="en-US" sz="3950" dirty="0"/>
          </a:p>
        </p:txBody>
      </p:sp>
      <p:sp>
        <p:nvSpPr>
          <p:cNvPr id="4" name="Shape 1"/>
          <p:cNvSpPr/>
          <p:nvPr/>
        </p:nvSpPr>
        <p:spPr>
          <a:xfrm>
            <a:off x="670084" y="2400538"/>
            <a:ext cx="7803833" cy="2257426"/>
          </a:xfrm>
          <a:prstGeom prst="roundRect">
            <a:avLst>
              <a:gd name="adj" fmla="val 3464"/>
            </a:avLst>
          </a:prstGeom>
          <a:noFill/>
          <a:ln w="7620">
            <a:solidFill>
              <a:srgbClr val="FFFFFF">
                <a:alpha val="24000"/>
              </a:srgbClr>
            </a:solidFill>
            <a:prstDash val="solid"/>
          </a:ln>
        </p:spPr>
      </p:sp>
      <p:sp>
        <p:nvSpPr>
          <p:cNvPr id="5" name="Shape 2"/>
          <p:cNvSpPr/>
          <p:nvPr/>
        </p:nvSpPr>
        <p:spPr>
          <a:xfrm>
            <a:off x="639603" y="2408158"/>
            <a:ext cx="7788593" cy="1163479"/>
          </a:xfrm>
          <a:prstGeom prst="rect">
            <a:avLst/>
          </a:prstGeom>
          <a:solidFill>
            <a:srgbClr val="FFFFFF">
              <a:alpha val="4000"/>
            </a:srgbClr>
          </a:solidFill>
          <a:ln/>
        </p:spPr>
      </p:sp>
      <p:sp>
        <p:nvSpPr>
          <p:cNvPr id="6" name="Text 3"/>
          <p:cNvSpPr/>
          <p:nvPr/>
        </p:nvSpPr>
        <p:spPr>
          <a:xfrm>
            <a:off x="869156" y="2530554"/>
            <a:ext cx="7559040" cy="918686"/>
          </a:xfrm>
          <a:prstGeom prst="rect">
            <a:avLst/>
          </a:prstGeom>
          <a:noFill/>
          <a:ln/>
        </p:spPr>
        <p:txBody>
          <a:bodyPr wrap="none" lIns="0" tIns="0" rIns="0" bIns="0" rtlCol="0" anchor="t"/>
          <a:lstStyle/>
          <a:p>
            <a:pPr marL="342900" indent="-342900" algn="l">
              <a:buFont typeface="+mj-lt"/>
              <a:buAutoNum type="arabicPeriod"/>
            </a:pPr>
            <a:r>
              <a:rPr lang="ru-RU" sz="1600" b="0" i="0" dirty="0">
                <a:solidFill>
                  <a:srgbClr val="EEEFF5"/>
                </a:solidFill>
                <a:effectLst/>
                <a:latin typeface="Montserrat" panose="00000500000000000000" pitchFamily="2" charset="-52"/>
              </a:rPr>
              <a:t>Проект направлен на улучшение работы </a:t>
            </a:r>
          </a:p>
          <a:p>
            <a:pPr algn="l"/>
            <a:r>
              <a:rPr lang="ru-RU" sz="1600" b="0" i="0" dirty="0">
                <a:solidFill>
                  <a:srgbClr val="EEEFF5"/>
                </a:solidFill>
                <a:effectLst/>
                <a:latin typeface="Montserrat" panose="00000500000000000000" pitchFamily="2" charset="-52"/>
              </a:rPr>
              <a:t>туристического агентства через автоматизацию и </a:t>
            </a:r>
          </a:p>
          <a:p>
            <a:pPr algn="l"/>
            <a:r>
              <a:rPr lang="ru-RU" sz="1600" b="0" i="0" dirty="0">
                <a:solidFill>
                  <a:srgbClr val="EEEFF5"/>
                </a:solidFill>
                <a:effectLst/>
                <a:latin typeface="Montserrat" panose="00000500000000000000" pitchFamily="2" charset="-52"/>
              </a:rPr>
              <a:t>персонализацию.</a:t>
            </a:r>
          </a:p>
        </p:txBody>
      </p:sp>
      <p:sp>
        <p:nvSpPr>
          <p:cNvPr id="7" name="Text 4"/>
          <p:cNvSpPr/>
          <p:nvPr/>
        </p:nvSpPr>
        <p:spPr>
          <a:xfrm>
            <a:off x="4767262" y="2530554"/>
            <a:ext cx="3507581" cy="918686"/>
          </a:xfrm>
          <a:prstGeom prst="rect">
            <a:avLst/>
          </a:prstGeom>
          <a:noFill/>
          <a:ln/>
        </p:spPr>
        <p:txBody>
          <a:bodyPr wrap="square" lIns="0" tIns="0" rIns="0" bIns="0" rtlCol="0" anchor="t"/>
          <a:lstStyle/>
          <a:p>
            <a:pPr marL="0" indent="0">
              <a:lnSpc>
                <a:spcPts val="2400"/>
              </a:lnSpc>
              <a:buNone/>
            </a:pPr>
            <a:endParaRPr lang="en-US" sz="1500" dirty="0"/>
          </a:p>
        </p:txBody>
      </p:sp>
      <p:sp>
        <p:nvSpPr>
          <p:cNvPr id="8" name="Shape 5"/>
          <p:cNvSpPr/>
          <p:nvPr/>
        </p:nvSpPr>
        <p:spPr>
          <a:xfrm>
            <a:off x="639604" y="3571637"/>
            <a:ext cx="7788593" cy="1163479"/>
          </a:xfrm>
          <a:prstGeom prst="rect">
            <a:avLst/>
          </a:prstGeom>
          <a:solidFill>
            <a:srgbClr val="000000">
              <a:alpha val="4000"/>
            </a:srgbClr>
          </a:solidFill>
          <a:ln/>
        </p:spPr>
      </p:sp>
      <p:sp>
        <p:nvSpPr>
          <p:cNvPr id="9" name="Text 6"/>
          <p:cNvSpPr/>
          <p:nvPr/>
        </p:nvSpPr>
        <p:spPr>
          <a:xfrm>
            <a:off x="869156" y="3694033"/>
            <a:ext cx="7559040" cy="918686"/>
          </a:xfrm>
          <a:prstGeom prst="rect">
            <a:avLst/>
          </a:prstGeom>
          <a:noFill/>
          <a:ln/>
        </p:spPr>
        <p:txBody>
          <a:bodyPr wrap="none" lIns="0" tIns="0" rIns="0" bIns="0" rtlCol="0" anchor="t"/>
          <a:lstStyle/>
          <a:p>
            <a:pPr marL="342900" indent="-342900" algn="l">
              <a:buAutoNum type="arabicPeriod" startAt="2"/>
            </a:pPr>
            <a:r>
              <a:rPr lang="ru-RU" sz="1600" b="0" i="0" dirty="0">
                <a:solidFill>
                  <a:srgbClr val="EEEFF5"/>
                </a:solidFill>
                <a:effectLst/>
                <a:latin typeface="Montserrat" panose="00000500000000000000" pitchFamily="2" charset="-52"/>
              </a:rPr>
              <a:t>Использование современных технологий для создания</a:t>
            </a:r>
          </a:p>
          <a:p>
            <a:pPr algn="l"/>
            <a:r>
              <a:rPr lang="ru-RU" sz="1600" b="0" i="0" dirty="0">
                <a:solidFill>
                  <a:srgbClr val="EEEFF5"/>
                </a:solidFill>
                <a:effectLst/>
                <a:latin typeface="Montserrat" panose="00000500000000000000" pitchFamily="2" charset="-52"/>
              </a:rPr>
              <a:t> эффективного  и удобного приложения.</a:t>
            </a:r>
          </a:p>
        </p:txBody>
      </p:sp>
      <p:sp>
        <p:nvSpPr>
          <p:cNvPr id="10" name="Text 7"/>
          <p:cNvSpPr/>
          <p:nvPr/>
        </p:nvSpPr>
        <p:spPr>
          <a:xfrm>
            <a:off x="4767262" y="3694033"/>
            <a:ext cx="3507581" cy="918686"/>
          </a:xfrm>
          <a:prstGeom prst="rect">
            <a:avLst/>
          </a:prstGeom>
          <a:noFill/>
          <a:ln/>
        </p:spPr>
        <p:txBody>
          <a:bodyPr wrap="square" lIns="0" tIns="0" rIns="0" bIns="0" rtlCol="0" anchor="t"/>
          <a:lstStyle/>
          <a:p>
            <a:pPr marL="0" indent="0">
              <a:lnSpc>
                <a:spcPts val="2400"/>
              </a:lnSpc>
              <a:buNone/>
            </a:pPr>
            <a:endParaRPr lang="en-US" sz="1500" dirty="0"/>
          </a:p>
        </p:txBody>
      </p:sp>
      <p:sp>
        <p:nvSpPr>
          <p:cNvPr id="18" name="Shape 5">
            <a:extLst>
              <a:ext uri="{FF2B5EF4-FFF2-40B4-BE49-F238E27FC236}">
                <a16:creationId xmlns:a16="http://schemas.microsoft.com/office/drawing/2014/main" id="{7655470C-F691-4381-AE59-EB44237D964D}"/>
              </a:ext>
            </a:extLst>
          </p:cNvPr>
          <p:cNvSpPr/>
          <p:nvPr/>
        </p:nvSpPr>
        <p:spPr>
          <a:xfrm>
            <a:off x="670084" y="4780360"/>
            <a:ext cx="7788593" cy="1163479"/>
          </a:xfrm>
          <a:prstGeom prst="rect">
            <a:avLst/>
          </a:prstGeom>
          <a:solidFill>
            <a:srgbClr val="000000">
              <a:alpha val="4000"/>
            </a:srgbClr>
          </a:solidFill>
          <a:ln/>
        </p:spPr>
        <p:txBody>
          <a:bodyPr/>
          <a:lstStyle/>
          <a:p>
            <a:r>
              <a:rPr lang="ru-RU" b="0" i="0" dirty="0">
                <a:solidFill>
                  <a:srgbClr val="EEEFF5"/>
                </a:solidFill>
                <a:effectLst/>
                <a:latin typeface="Montserrat" panose="00000500000000000000" pitchFamily="2" charset="-52"/>
              </a:rPr>
              <a:t>3. Эта структура поможет четко представить информацию о рух </a:t>
            </a:r>
            <a:r>
              <a:rPr lang="ru-RU" b="0" i="0" dirty="0" err="1">
                <a:solidFill>
                  <a:srgbClr val="EEEFF5"/>
                </a:solidFill>
                <a:effectLst/>
                <a:latin typeface="Montserrat" panose="00000500000000000000" pitchFamily="2" charset="-52"/>
              </a:rPr>
              <a:t>агенстов</a:t>
            </a:r>
            <a:r>
              <a:rPr lang="ru-RU" b="0" i="0">
                <a:solidFill>
                  <a:srgbClr val="EEEFF5"/>
                </a:solidFill>
                <a:effectLst/>
                <a:latin typeface="Montserrat" panose="00000500000000000000" pitchFamily="2" charset="-52"/>
              </a:rPr>
              <a:t>.</a:t>
            </a:r>
            <a:endParaRPr lang="ru-RU" dirty="0">
              <a:solidFill>
                <a:srgbClr val="EEEFF5"/>
              </a:solidFill>
              <a:latin typeface="Montserrat" panose="00000500000000000000" pitchFamily="2" charset="-5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832856" y="294254"/>
            <a:ext cx="7627382" cy="1425416"/>
          </a:xfrm>
          <a:prstGeom prst="rect">
            <a:avLst/>
          </a:prstGeom>
          <a:noFill/>
          <a:ln/>
        </p:spPr>
        <p:txBody>
          <a:bodyPr wrap="square" lIns="0" tIns="0" rIns="0" bIns="0" rtlCol="0" anchor="t"/>
          <a:lstStyle/>
          <a:p>
            <a:pPr marL="0" indent="0" algn="ctr">
              <a:lnSpc>
                <a:spcPts val="5600"/>
              </a:lnSpc>
              <a:buNone/>
            </a:pPr>
            <a:r>
              <a:rPr lang="ru-RU" sz="4400" b="1" dirty="0">
                <a:solidFill>
                  <a:srgbClr val="9998FF"/>
                </a:solidFill>
                <a:latin typeface="Barlow Bold" panose="020B0604020202020204" charset="0"/>
              </a:rPr>
              <a:t>Цели и задачи</a:t>
            </a:r>
            <a:endParaRPr lang="en-US" sz="4400" b="1" dirty="0">
              <a:solidFill>
                <a:srgbClr val="9998FF"/>
              </a:solidFill>
              <a:latin typeface="Barlow Bold" panose="020B0604020202020204" charset="0"/>
            </a:endParaRPr>
          </a:p>
        </p:txBody>
      </p:sp>
      <p:sp>
        <p:nvSpPr>
          <p:cNvPr id="11" name="Text 8"/>
          <p:cNvSpPr/>
          <p:nvPr/>
        </p:nvSpPr>
        <p:spPr>
          <a:xfrm>
            <a:off x="591825" y="6008251"/>
            <a:ext cx="2850713" cy="356235"/>
          </a:xfrm>
          <a:prstGeom prst="rect">
            <a:avLst/>
          </a:prstGeom>
          <a:noFill/>
          <a:ln/>
        </p:spPr>
        <p:txBody>
          <a:bodyPr wrap="none" lIns="0" tIns="0" rIns="0" bIns="0" rtlCol="0" anchor="t"/>
          <a:lstStyle/>
          <a:p>
            <a:pPr marL="0" indent="0">
              <a:lnSpc>
                <a:spcPts val="2800"/>
              </a:lnSpc>
              <a:buNone/>
            </a:pPr>
            <a:endParaRPr lang="en-US" sz="2200" dirty="0"/>
          </a:p>
        </p:txBody>
      </p:sp>
      <p:sp>
        <p:nvSpPr>
          <p:cNvPr id="12" name="Text 9"/>
          <p:cNvSpPr/>
          <p:nvPr/>
        </p:nvSpPr>
        <p:spPr>
          <a:xfrm>
            <a:off x="974884" y="6494383"/>
            <a:ext cx="7194233" cy="693420"/>
          </a:xfrm>
          <a:prstGeom prst="rect">
            <a:avLst/>
          </a:prstGeom>
          <a:noFill/>
          <a:ln/>
        </p:spPr>
        <p:txBody>
          <a:bodyPr wrap="square" lIns="0" tIns="0" rIns="0" bIns="0" rtlCol="0" anchor="t"/>
          <a:lstStyle/>
          <a:p>
            <a:pPr marL="0" indent="0">
              <a:lnSpc>
                <a:spcPts val="2700"/>
              </a:lnSpc>
              <a:buNone/>
            </a:pPr>
            <a:endParaRPr lang="en-US" sz="1700" dirty="0"/>
          </a:p>
        </p:txBody>
      </p:sp>
      <p:sp>
        <p:nvSpPr>
          <p:cNvPr id="13" name="Shape 1">
            <a:extLst>
              <a:ext uri="{FF2B5EF4-FFF2-40B4-BE49-F238E27FC236}">
                <a16:creationId xmlns:a16="http://schemas.microsoft.com/office/drawing/2014/main" id="{EB228854-E7CD-41F9-8A7F-1F8CA3EBCAB6}"/>
              </a:ext>
            </a:extLst>
          </p:cNvPr>
          <p:cNvSpPr/>
          <p:nvPr/>
        </p:nvSpPr>
        <p:spPr>
          <a:xfrm>
            <a:off x="291122" y="1896631"/>
            <a:ext cx="4463653" cy="3847979"/>
          </a:xfrm>
          <a:prstGeom prst="roundRect">
            <a:avLst>
              <a:gd name="adj" fmla="val 6501"/>
            </a:avLst>
          </a:prstGeom>
          <a:solidFill>
            <a:srgbClr val="282C32"/>
          </a:solidFill>
          <a:ln/>
          <a:effectLst>
            <a:outerShdw blurRad="53340" dist="26670" dir="13500000" algn="bl" rotWithShape="0">
              <a:srgbClr val="FFFFFF">
                <a:alpha val="10000"/>
              </a:srgbClr>
            </a:outerShdw>
          </a:effectLst>
        </p:spPr>
      </p:sp>
      <p:sp>
        <p:nvSpPr>
          <p:cNvPr id="14" name="Text 2">
            <a:extLst>
              <a:ext uri="{FF2B5EF4-FFF2-40B4-BE49-F238E27FC236}">
                <a16:creationId xmlns:a16="http://schemas.microsoft.com/office/drawing/2014/main" id="{299621A8-4D4A-43BF-AB21-C60FC7ABAA09}"/>
              </a:ext>
            </a:extLst>
          </p:cNvPr>
          <p:cNvSpPr/>
          <p:nvPr/>
        </p:nvSpPr>
        <p:spPr>
          <a:xfrm>
            <a:off x="561930" y="2113207"/>
            <a:ext cx="3922038" cy="356235"/>
          </a:xfrm>
          <a:prstGeom prst="rect">
            <a:avLst/>
          </a:prstGeom>
          <a:noFill/>
          <a:ln/>
        </p:spPr>
        <p:txBody>
          <a:bodyPr wrap="none" lIns="0" tIns="0" rIns="0" bIns="0" rtlCol="0" anchor="t"/>
          <a:lstStyle/>
          <a:p>
            <a:pPr marL="0" indent="0">
              <a:lnSpc>
                <a:spcPts val="2800"/>
              </a:lnSpc>
              <a:buNone/>
            </a:pPr>
            <a:r>
              <a:rPr lang="ru-RU" sz="2400" dirty="0">
                <a:solidFill>
                  <a:srgbClr val="EEEFF5"/>
                </a:solidFill>
                <a:latin typeface="IBM Plex Sans" panose="020B0503050203000203" pitchFamily="34" charset="0"/>
              </a:rPr>
              <a:t>Цели</a:t>
            </a:r>
            <a:r>
              <a:rPr lang="en-US" sz="2400" dirty="0">
                <a:solidFill>
                  <a:srgbClr val="EEEFF5"/>
                </a:solidFill>
                <a:latin typeface="IBM Plex Sans" panose="020B0503050203000203" pitchFamily="34" charset="0"/>
              </a:rPr>
              <a:t>:</a:t>
            </a:r>
          </a:p>
        </p:txBody>
      </p:sp>
      <p:sp>
        <p:nvSpPr>
          <p:cNvPr id="15" name="Text 3">
            <a:extLst>
              <a:ext uri="{FF2B5EF4-FFF2-40B4-BE49-F238E27FC236}">
                <a16:creationId xmlns:a16="http://schemas.microsoft.com/office/drawing/2014/main" id="{B72386A9-3198-442E-B946-C7AAAD655FD9}"/>
              </a:ext>
            </a:extLst>
          </p:cNvPr>
          <p:cNvSpPr/>
          <p:nvPr/>
        </p:nvSpPr>
        <p:spPr>
          <a:xfrm>
            <a:off x="561929" y="2646404"/>
            <a:ext cx="3922039" cy="2080260"/>
          </a:xfrm>
          <a:prstGeom prst="rect">
            <a:avLst/>
          </a:prstGeom>
          <a:noFill/>
          <a:ln/>
        </p:spPr>
        <p:txBody>
          <a:bodyPr wrap="square" lIns="0" tIns="0" rIns="0" bIns="0" rtlCol="0" anchor="t"/>
          <a:lstStyle/>
          <a:p>
            <a:pPr algn="l">
              <a:buFont typeface="Arial" panose="020B0604020202020204" pitchFamily="34" charset="0"/>
              <a:buChar char="•"/>
            </a:pPr>
            <a:r>
              <a:rPr lang="ru-RU" sz="2000" b="0" i="0" dirty="0">
                <a:solidFill>
                  <a:schemeClr val="bg1">
                    <a:lumMod val="85000"/>
                  </a:schemeClr>
                </a:solidFill>
                <a:effectLst/>
                <a:latin typeface="Montserrat" panose="00000500000000000000" pitchFamily="2" charset="-52"/>
              </a:rPr>
              <a:t>Автоматизация процессов работы тур агентства.</a:t>
            </a:r>
          </a:p>
          <a:p>
            <a:pPr algn="l">
              <a:buFont typeface="Arial" panose="020B0604020202020204" pitchFamily="34" charset="0"/>
              <a:buChar char="•"/>
            </a:pPr>
            <a:r>
              <a:rPr lang="ru-RU" sz="2000" b="0" i="0" dirty="0">
                <a:solidFill>
                  <a:schemeClr val="bg1">
                    <a:lumMod val="85000"/>
                  </a:schemeClr>
                </a:solidFill>
                <a:effectLst/>
                <a:latin typeface="Montserrat" panose="00000500000000000000" pitchFamily="2" charset="-52"/>
              </a:rPr>
              <a:t>Персонализация маршрутов для пользователей.</a:t>
            </a:r>
          </a:p>
          <a:p>
            <a:pPr>
              <a:lnSpc>
                <a:spcPts val="2700"/>
              </a:lnSpc>
            </a:pPr>
            <a:endParaRPr lang="ru-RU" sz="1700" b="0" i="0" dirty="0">
              <a:solidFill>
                <a:srgbClr val="EEEFF5"/>
              </a:solidFill>
              <a:effectLst/>
              <a:latin typeface="Montserrat" panose="00000500000000000000" pitchFamily="2" charset="-52"/>
            </a:endParaRPr>
          </a:p>
        </p:txBody>
      </p:sp>
      <p:sp>
        <p:nvSpPr>
          <p:cNvPr id="16" name="Shape 4">
            <a:extLst>
              <a:ext uri="{FF2B5EF4-FFF2-40B4-BE49-F238E27FC236}">
                <a16:creationId xmlns:a16="http://schemas.microsoft.com/office/drawing/2014/main" id="{81B92EBB-6DDF-40FA-A7AB-A02F60E401BC}"/>
              </a:ext>
            </a:extLst>
          </p:cNvPr>
          <p:cNvSpPr/>
          <p:nvPr/>
        </p:nvSpPr>
        <p:spPr>
          <a:xfrm>
            <a:off x="4754655" y="2408900"/>
            <a:ext cx="3705463" cy="3847978"/>
          </a:xfrm>
          <a:prstGeom prst="roundRect">
            <a:avLst>
              <a:gd name="adj" fmla="val 6501"/>
            </a:avLst>
          </a:prstGeom>
          <a:solidFill>
            <a:srgbClr val="282C32"/>
          </a:solidFill>
          <a:ln/>
          <a:effectLst>
            <a:outerShdw blurRad="53340" dist="26670" dir="13500000" algn="bl" rotWithShape="0">
              <a:srgbClr val="FFFFFF">
                <a:alpha val="10000"/>
              </a:srgbClr>
            </a:outerShdw>
          </a:effectLst>
        </p:spPr>
      </p:sp>
      <p:sp>
        <p:nvSpPr>
          <p:cNvPr id="17" name="Text 5">
            <a:extLst>
              <a:ext uri="{FF2B5EF4-FFF2-40B4-BE49-F238E27FC236}">
                <a16:creationId xmlns:a16="http://schemas.microsoft.com/office/drawing/2014/main" id="{FCAA1324-41B0-4E40-A963-F8DAA42B3D2C}"/>
              </a:ext>
            </a:extLst>
          </p:cNvPr>
          <p:cNvSpPr/>
          <p:nvPr/>
        </p:nvSpPr>
        <p:spPr>
          <a:xfrm>
            <a:off x="4919058" y="2931008"/>
            <a:ext cx="3036116" cy="356235"/>
          </a:xfrm>
          <a:prstGeom prst="rect">
            <a:avLst/>
          </a:prstGeom>
          <a:noFill/>
          <a:ln/>
        </p:spPr>
        <p:txBody>
          <a:bodyPr wrap="none" lIns="0" tIns="0" rIns="0" bIns="0" rtlCol="0" anchor="t"/>
          <a:lstStyle/>
          <a:p>
            <a:pPr marL="0" indent="0">
              <a:lnSpc>
                <a:spcPts val="2800"/>
              </a:lnSpc>
              <a:buNone/>
            </a:pPr>
            <a:r>
              <a:rPr lang="ru-RU" sz="2200" dirty="0">
                <a:solidFill>
                  <a:srgbClr val="EEEFF5"/>
                </a:solidFill>
                <a:latin typeface="IBM Plex Sans" panose="020B0503050203000203" pitchFamily="34" charset="0"/>
              </a:rPr>
              <a:t>Задачи</a:t>
            </a:r>
            <a:r>
              <a:rPr lang="en-US" sz="2200" dirty="0">
                <a:solidFill>
                  <a:srgbClr val="EEEFF5"/>
                </a:solidFill>
                <a:latin typeface="IBM Plex Sans" panose="020B0503050203000203" pitchFamily="34" charset="0"/>
              </a:rPr>
              <a:t>:</a:t>
            </a:r>
          </a:p>
        </p:txBody>
      </p:sp>
      <p:sp>
        <p:nvSpPr>
          <p:cNvPr id="18" name="Text 6">
            <a:extLst>
              <a:ext uri="{FF2B5EF4-FFF2-40B4-BE49-F238E27FC236}">
                <a16:creationId xmlns:a16="http://schemas.microsoft.com/office/drawing/2014/main" id="{6C332E13-6A39-4D96-8793-50F16FC0BA71}"/>
              </a:ext>
            </a:extLst>
          </p:cNvPr>
          <p:cNvSpPr/>
          <p:nvPr/>
        </p:nvSpPr>
        <p:spPr>
          <a:xfrm>
            <a:off x="4919058" y="3566697"/>
            <a:ext cx="3488769" cy="1733550"/>
          </a:xfrm>
          <a:prstGeom prst="rect">
            <a:avLst/>
          </a:prstGeom>
          <a:noFill/>
          <a:ln/>
        </p:spPr>
        <p:txBody>
          <a:bodyPr wrap="square" lIns="0" tIns="0" rIns="0" bIns="0" rtlCol="0" anchor="t"/>
          <a:lstStyle/>
          <a:p>
            <a:pPr algn="l">
              <a:buFont typeface="Arial" panose="020B0604020202020204" pitchFamily="34" charset="0"/>
              <a:buChar char="•"/>
            </a:pPr>
            <a:r>
              <a:rPr lang="ru-RU" sz="2000" b="0" i="0" dirty="0">
                <a:solidFill>
                  <a:schemeClr val="bg1">
                    <a:lumMod val="85000"/>
                  </a:schemeClr>
                </a:solidFill>
                <a:effectLst/>
                <a:latin typeface="Montserrat" panose="00000500000000000000" pitchFamily="2" charset="-52"/>
              </a:rPr>
              <a:t>Разработка интуитивно понятного интерфейса.</a:t>
            </a:r>
          </a:p>
          <a:p>
            <a:pPr algn="l">
              <a:buFont typeface="Arial" panose="020B0604020202020204" pitchFamily="34" charset="0"/>
              <a:buChar char="•"/>
            </a:pPr>
            <a:r>
              <a:rPr lang="ru-RU" sz="2000" b="0" i="0" dirty="0">
                <a:solidFill>
                  <a:schemeClr val="bg1">
                    <a:lumMod val="85000"/>
                  </a:schemeClr>
                </a:solidFill>
                <a:effectLst/>
                <a:latin typeface="Montserrat" panose="00000500000000000000" pitchFamily="2" charset="-52"/>
              </a:rPr>
              <a:t>Интеграция с базой данных для хранения информации.</a:t>
            </a:r>
          </a:p>
        </p:txBody>
      </p:sp>
      <p:pic>
        <p:nvPicPr>
          <p:cNvPr id="1028" name="Picture 4" descr="Picture background">
            <a:extLst>
              <a:ext uri="{FF2B5EF4-FFF2-40B4-BE49-F238E27FC236}">
                <a16:creationId xmlns:a16="http://schemas.microsoft.com/office/drawing/2014/main" id="{B67362A0-FA8D-42E9-8B55-FE1C241E10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0238" y="1933047"/>
            <a:ext cx="6170162" cy="629655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3BECD074-8551-4D38-8F95-ED11D80330EC}"/>
              </a:ext>
            </a:extLst>
          </p:cNvPr>
          <p:cNvSpPr/>
          <p:nvPr/>
        </p:nvSpPr>
        <p:spPr>
          <a:xfrm>
            <a:off x="106818" y="2721100"/>
            <a:ext cx="14437085" cy="1195015"/>
          </a:xfrm>
          <a:prstGeom prst="rect">
            <a:avLst/>
          </a:prstGeom>
          <a:noFill/>
          <a:ln/>
        </p:spPr>
        <p:txBody>
          <a:bodyPr wrap="none" lIns="0" tIns="0" rIns="0" bIns="0" rtlCol="0" anchor="t"/>
          <a:lstStyle/>
          <a:p>
            <a:pPr marL="0" indent="0" algn="ctr">
              <a:lnSpc>
                <a:spcPts val="5050"/>
              </a:lnSpc>
              <a:buNone/>
            </a:pPr>
            <a:r>
              <a:rPr lang="ru-RU" sz="3800" b="1" dirty="0">
                <a:solidFill>
                  <a:srgbClr val="9998FF"/>
                </a:solidFill>
                <a:latin typeface="Barlow Bold" panose="020B0604020202020204" charset="0"/>
              </a:rPr>
              <a:t>Технология разработки</a:t>
            </a:r>
            <a:endParaRPr lang="en-US" sz="3800" b="1" dirty="0">
              <a:solidFill>
                <a:srgbClr val="9998FF"/>
              </a:solidFill>
              <a:effectLst/>
              <a:latin typeface="Barlow Bold" panose="020B0604020202020204" charset="0"/>
            </a:endParaRPr>
          </a:p>
        </p:txBody>
      </p:sp>
      <p:sp>
        <p:nvSpPr>
          <p:cNvPr id="4" name="Shape 2">
            <a:extLst>
              <a:ext uri="{FF2B5EF4-FFF2-40B4-BE49-F238E27FC236}">
                <a16:creationId xmlns:a16="http://schemas.microsoft.com/office/drawing/2014/main" id="{F5ACD663-9F26-453C-971E-9654CA850112}"/>
              </a:ext>
            </a:extLst>
          </p:cNvPr>
          <p:cNvSpPr/>
          <p:nvPr/>
        </p:nvSpPr>
        <p:spPr>
          <a:xfrm>
            <a:off x="6429494" y="4419837"/>
            <a:ext cx="687586" cy="45719"/>
          </a:xfrm>
          <a:prstGeom prst="roundRect">
            <a:avLst>
              <a:gd name="adj" fmla="val 773500"/>
            </a:avLst>
          </a:prstGeom>
          <a:solidFill>
            <a:srgbClr val="60646A"/>
          </a:solidFill>
          <a:ln/>
        </p:spPr>
      </p:sp>
      <p:sp>
        <p:nvSpPr>
          <p:cNvPr id="5" name="Shape 3">
            <a:extLst>
              <a:ext uri="{FF2B5EF4-FFF2-40B4-BE49-F238E27FC236}">
                <a16:creationId xmlns:a16="http://schemas.microsoft.com/office/drawing/2014/main" id="{979FB42D-94B5-44DE-B10F-4AA49A9A98FE}"/>
              </a:ext>
            </a:extLst>
          </p:cNvPr>
          <p:cNvSpPr/>
          <p:nvPr/>
        </p:nvSpPr>
        <p:spPr>
          <a:xfrm>
            <a:off x="7094220" y="4210288"/>
            <a:ext cx="441960" cy="441960"/>
          </a:xfrm>
          <a:prstGeom prst="roundRect">
            <a:avLst>
              <a:gd name="adj" fmla="val 40009"/>
            </a:avLst>
          </a:prstGeom>
          <a:solidFill>
            <a:srgbClr val="282C32"/>
          </a:solidFill>
          <a:ln/>
          <a:effectLst>
            <a:outerShdw blurRad="48260" dist="24130" dir="13500000" algn="bl" rotWithShape="0">
              <a:srgbClr val="FFFFFF">
                <a:alpha val="10000"/>
              </a:srgbClr>
            </a:outerShdw>
          </a:effectLst>
        </p:spPr>
      </p:sp>
      <p:sp>
        <p:nvSpPr>
          <p:cNvPr id="6" name="Text 4">
            <a:extLst>
              <a:ext uri="{FF2B5EF4-FFF2-40B4-BE49-F238E27FC236}">
                <a16:creationId xmlns:a16="http://schemas.microsoft.com/office/drawing/2014/main" id="{FF9D0324-8974-4D7E-8657-AD7318167BB6}"/>
              </a:ext>
            </a:extLst>
          </p:cNvPr>
          <p:cNvSpPr/>
          <p:nvPr/>
        </p:nvSpPr>
        <p:spPr>
          <a:xfrm>
            <a:off x="7260193" y="4308333"/>
            <a:ext cx="109895" cy="310158"/>
          </a:xfrm>
          <a:prstGeom prst="rect">
            <a:avLst/>
          </a:prstGeom>
          <a:noFill/>
          <a:ln/>
        </p:spPr>
        <p:txBody>
          <a:bodyPr wrap="none" lIns="0" tIns="0" rIns="0" bIns="0" rtlCol="0" anchor="t"/>
          <a:lstStyle/>
          <a:p>
            <a:pPr marL="0" indent="0" algn="ctr">
              <a:lnSpc>
                <a:spcPts val="2400"/>
              </a:lnSpc>
              <a:buNone/>
            </a:pPr>
            <a:r>
              <a:rPr lang="en-US" sz="2400" b="1" dirty="0">
                <a:solidFill>
                  <a:srgbClr val="EEEFF5"/>
                </a:solidFill>
                <a:latin typeface="Barlow Bold" pitchFamily="34" charset="0"/>
                <a:ea typeface="Barlow Bold" pitchFamily="34" charset="-122"/>
                <a:cs typeface="Barlow Bold" pitchFamily="34" charset="-120"/>
              </a:rPr>
              <a:t>1</a:t>
            </a:r>
            <a:endParaRPr lang="en-US" sz="2400" dirty="0"/>
          </a:p>
        </p:txBody>
      </p:sp>
      <p:sp>
        <p:nvSpPr>
          <p:cNvPr id="7" name="Text 5">
            <a:extLst>
              <a:ext uri="{FF2B5EF4-FFF2-40B4-BE49-F238E27FC236}">
                <a16:creationId xmlns:a16="http://schemas.microsoft.com/office/drawing/2014/main" id="{949A1F3A-1172-4A06-9F50-41D15D273CAB}"/>
              </a:ext>
            </a:extLst>
          </p:cNvPr>
          <p:cNvSpPr/>
          <p:nvPr/>
        </p:nvSpPr>
        <p:spPr>
          <a:xfrm>
            <a:off x="3264061" y="4142540"/>
            <a:ext cx="3558698" cy="309476"/>
          </a:xfrm>
          <a:prstGeom prst="rect">
            <a:avLst/>
          </a:prstGeom>
          <a:noFill/>
          <a:ln/>
        </p:spPr>
        <p:txBody>
          <a:bodyPr wrap="none" lIns="0" tIns="0" rIns="0" bIns="0" rtlCol="0" anchor="t"/>
          <a:lstStyle/>
          <a:p>
            <a:pPr marL="0" indent="0">
              <a:lnSpc>
                <a:spcPts val="2500"/>
              </a:lnSpc>
              <a:buNone/>
            </a:pPr>
            <a:r>
              <a:rPr lang="ru-RU" sz="2000" b="1" dirty="0">
                <a:solidFill>
                  <a:srgbClr val="EEEFF5"/>
                </a:solidFill>
                <a:latin typeface="Barlow Bold" panose="00000800000000000000" pitchFamily="2" charset="0"/>
              </a:rPr>
              <a:t>Технологии разработке</a:t>
            </a:r>
            <a:r>
              <a:rPr lang="en-US" sz="2000" b="1" dirty="0">
                <a:solidFill>
                  <a:srgbClr val="EEEFF5"/>
                </a:solidFill>
                <a:latin typeface="Barlow Bold" panose="00000800000000000000" pitchFamily="2" charset="0"/>
              </a:rPr>
              <a:t>:</a:t>
            </a:r>
          </a:p>
        </p:txBody>
      </p:sp>
      <p:sp>
        <p:nvSpPr>
          <p:cNvPr id="8" name="Text 6">
            <a:extLst>
              <a:ext uri="{FF2B5EF4-FFF2-40B4-BE49-F238E27FC236}">
                <a16:creationId xmlns:a16="http://schemas.microsoft.com/office/drawing/2014/main" id="{B147FF65-0B99-42F0-B04F-FDF8AE4D381B}"/>
              </a:ext>
            </a:extLst>
          </p:cNvPr>
          <p:cNvSpPr/>
          <p:nvPr/>
        </p:nvSpPr>
        <p:spPr>
          <a:xfrm>
            <a:off x="3264060" y="4583428"/>
            <a:ext cx="3165434" cy="942975"/>
          </a:xfrm>
          <a:prstGeom prst="rect">
            <a:avLst/>
          </a:prstGeom>
          <a:noFill/>
          <a:ln/>
        </p:spPr>
        <p:txBody>
          <a:bodyPr wrap="square" lIns="0" tIns="0" rIns="0" bIns="0" rtlCol="0" anchor="t"/>
          <a:lstStyle/>
          <a:p>
            <a:pPr>
              <a:lnSpc>
                <a:spcPts val="2400"/>
              </a:lnSpc>
            </a:pPr>
            <a:r>
              <a:rPr lang="ru-RU" sz="1500" dirty="0">
                <a:solidFill>
                  <a:srgbClr val="EEEFF5"/>
                </a:solidFill>
                <a:latin typeface="Montserrat" panose="00000500000000000000" pitchFamily="2" charset="-52"/>
                <a:ea typeface="Gadugi" panose="020B0502040204020203" pitchFamily="34" charset="0"/>
              </a:rPr>
              <a:t>С</a:t>
            </a:r>
            <a:r>
              <a:rPr lang="en-US" sz="1500" dirty="0">
                <a:solidFill>
                  <a:srgbClr val="EEEFF5"/>
                </a:solidFill>
                <a:latin typeface="Montserrat" panose="00000500000000000000" pitchFamily="2" charset="-52"/>
                <a:ea typeface="Gadugi" panose="020B0502040204020203" pitchFamily="34" charset="0"/>
              </a:rPr>
              <a:t># (</a:t>
            </a:r>
            <a:r>
              <a:rPr lang="ru-RU" sz="1500" dirty="0">
                <a:solidFill>
                  <a:srgbClr val="EEEFF5"/>
                </a:solidFill>
                <a:latin typeface="Montserrat" panose="00000500000000000000" pitchFamily="2" charset="-52"/>
                <a:ea typeface="Gadugi" panose="020B0502040204020203" pitchFamily="34" charset="0"/>
              </a:rPr>
              <a:t>для реализации проект).</a:t>
            </a:r>
            <a:endParaRPr lang="ru-RU" sz="1500" b="0" i="0" dirty="0">
              <a:solidFill>
                <a:srgbClr val="EEEFF5"/>
              </a:solidFill>
              <a:effectLst/>
              <a:latin typeface="Montserrat" panose="00000500000000000000" pitchFamily="2" charset="-52"/>
              <a:ea typeface="Gadugi" panose="020B0502040204020203" pitchFamily="34" charset="0"/>
            </a:endParaRPr>
          </a:p>
        </p:txBody>
      </p:sp>
      <p:sp>
        <p:nvSpPr>
          <p:cNvPr id="9" name="Shape 7">
            <a:extLst>
              <a:ext uri="{FF2B5EF4-FFF2-40B4-BE49-F238E27FC236}">
                <a16:creationId xmlns:a16="http://schemas.microsoft.com/office/drawing/2014/main" id="{D93D1176-A72E-495A-A4C6-DD768E3D509B}"/>
              </a:ext>
            </a:extLst>
          </p:cNvPr>
          <p:cNvSpPr/>
          <p:nvPr/>
        </p:nvSpPr>
        <p:spPr>
          <a:xfrm>
            <a:off x="7559040" y="6209986"/>
            <a:ext cx="687586" cy="22860"/>
          </a:xfrm>
          <a:prstGeom prst="roundRect">
            <a:avLst>
              <a:gd name="adj" fmla="val 773500"/>
            </a:avLst>
          </a:prstGeom>
          <a:solidFill>
            <a:srgbClr val="60646A"/>
          </a:solidFill>
          <a:ln/>
        </p:spPr>
      </p:sp>
      <p:sp>
        <p:nvSpPr>
          <p:cNvPr id="10" name="Shape 8">
            <a:extLst>
              <a:ext uri="{FF2B5EF4-FFF2-40B4-BE49-F238E27FC236}">
                <a16:creationId xmlns:a16="http://schemas.microsoft.com/office/drawing/2014/main" id="{53214BA1-1835-4CB5-A3D9-EA6A4C8CB3B2}"/>
              </a:ext>
            </a:extLst>
          </p:cNvPr>
          <p:cNvSpPr/>
          <p:nvPr/>
        </p:nvSpPr>
        <p:spPr>
          <a:xfrm>
            <a:off x="7117080" y="6067264"/>
            <a:ext cx="441960" cy="380343"/>
          </a:xfrm>
          <a:prstGeom prst="roundRect">
            <a:avLst>
              <a:gd name="adj" fmla="val 40009"/>
            </a:avLst>
          </a:prstGeom>
          <a:solidFill>
            <a:srgbClr val="282C32"/>
          </a:solidFill>
          <a:ln/>
          <a:effectLst>
            <a:outerShdw blurRad="48260" dist="24130" dir="13500000" algn="bl" rotWithShape="0">
              <a:srgbClr val="FFFFFF">
                <a:alpha val="10000"/>
              </a:srgbClr>
            </a:outerShdw>
          </a:effectLst>
        </p:spPr>
      </p:sp>
      <p:sp>
        <p:nvSpPr>
          <p:cNvPr id="11" name="Text 9">
            <a:extLst>
              <a:ext uri="{FF2B5EF4-FFF2-40B4-BE49-F238E27FC236}">
                <a16:creationId xmlns:a16="http://schemas.microsoft.com/office/drawing/2014/main" id="{CC6244ED-686B-49B4-A150-65A4F73D5AD3}"/>
              </a:ext>
            </a:extLst>
          </p:cNvPr>
          <p:cNvSpPr/>
          <p:nvPr/>
        </p:nvSpPr>
        <p:spPr>
          <a:xfrm>
            <a:off x="7219057" y="6107306"/>
            <a:ext cx="173712" cy="310158"/>
          </a:xfrm>
          <a:prstGeom prst="rect">
            <a:avLst/>
          </a:prstGeom>
          <a:noFill/>
          <a:ln/>
        </p:spPr>
        <p:txBody>
          <a:bodyPr wrap="none" lIns="0" tIns="0" rIns="0" bIns="0" rtlCol="0" anchor="t"/>
          <a:lstStyle/>
          <a:p>
            <a:pPr marL="0" indent="0" algn="ctr">
              <a:lnSpc>
                <a:spcPts val="2400"/>
              </a:lnSpc>
              <a:buNone/>
            </a:pPr>
            <a:r>
              <a:rPr lang="en-US" sz="2400" b="1" dirty="0">
                <a:solidFill>
                  <a:srgbClr val="EEEFF5"/>
                </a:solidFill>
                <a:latin typeface="Barlow Bold" pitchFamily="34" charset="0"/>
                <a:ea typeface="Barlow Bold" pitchFamily="34" charset="-122"/>
                <a:cs typeface="Barlow Bold" pitchFamily="34" charset="-120"/>
              </a:rPr>
              <a:t>2</a:t>
            </a:r>
            <a:endParaRPr lang="en-US" sz="2400" dirty="0"/>
          </a:p>
        </p:txBody>
      </p:sp>
      <p:sp>
        <p:nvSpPr>
          <p:cNvPr id="12" name="Text 10">
            <a:extLst>
              <a:ext uri="{FF2B5EF4-FFF2-40B4-BE49-F238E27FC236}">
                <a16:creationId xmlns:a16="http://schemas.microsoft.com/office/drawing/2014/main" id="{6325D5A6-3234-4F03-9EFC-F789EA62A17C}"/>
              </a:ext>
            </a:extLst>
          </p:cNvPr>
          <p:cNvSpPr/>
          <p:nvPr/>
        </p:nvSpPr>
        <p:spPr>
          <a:xfrm>
            <a:off x="8441412" y="5611818"/>
            <a:ext cx="2585085" cy="323017"/>
          </a:xfrm>
          <a:prstGeom prst="rect">
            <a:avLst/>
          </a:prstGeom>
          <a:noFill/>
          <a:ln/>
        </p:spPr>
        <p:txBody>
          <a:bodyPr wrap="none" lIns="0" tIns="0" rIns="0" bIns="0" rtlCol="0" anchor="t"/>
          <a:lstStyle/>
          <a:p>
            <a:pPr marL="0" indent="0" algn="l">
              <a:lnSpc>
                <a:spcPts val="2500"/>
              </a:lnSpc>
              <a:buNone/>
            </a:pPr>
            <a:r>
              <a:rPr lang="ru-RU" sz="2000" b="1" dirty="0">
                <a:solidFill>
                  <a:srgbClr val="EEEFF5"/>
                </a:solidFill>
              </a:rPr>
              <a:t>Платформа </a:t>
            </a:r>
            <a:r>
              <a:rPr lang="en-US" sz="2000" b="1" dirty="0">
                <a:solidFill>
                  <a:srgbClr val="EEEFF5"/>
                </a:solidFill>
              </a:rPr>
              <a:t>:</a:t>
            </a:r>
            <a:endParaRPr lang="en-US" sz="2000" dirty="0"/>
          </a:p>
        </p:txBody>
      </p:sp>
      <p:sp>
        <p:nvSpPr>
          <p:cNvPr id="13" name="Text 11">
            <a:extLst>
              <a:ext uri="{FF2B5EF4-FFF2-40B4-BE49-F238E27FC236}">
                <a16:creationId xmlns:a16="http://schemas.microsoft.com/office/drawing/2014/main" id="{AD72BCF0-5115-4687-A377-604C4D083581}"/>
              </a:ext>
            </a:extLst>
          </p:cNvPr>
          <p:cNvSpPr/>
          <p:nvPr/>
        </p:nvSpPr>
        <p:spPr>
          <a:xfrm>
            <a:off x="8441412" y="6052706"/>
            <a:ext cx="5547122" cy="942975"/>
          </a:xfrm>
          <a:prstGeom prst="rect">
            <a:avLst/>
          </a:prstGeom>
          <a:noFill/>
          <a:ln/>
        </p:spPr>
        <p:txBody>
          <a:bodyPr wrap="square" lIns="0" tIns="0" rIns="0" bIns="0" rtlCol="0" anchor="t"/>
          <a:lstStyle/>
          <a:p>
            <a:pPr>
              <a:lnSpc>
                <a:spcPts val="2450"/>
              </a:lnSpc>
            </a:pPr>
            <a:r>
              <a:rPr lang="en-US" sz="1500" dirty="0">
                <a:solidFill>
                  <a:schemeClr val="bg1">
                    <a:lumMod val="85000"/>
                  </a:schemeClr>
                </a:solidFill>
                <a:latin typeface="Montserrat" panose="00000500000000000000" pitchFamily="2" charset="-52"/>
              </a:rPr>
              <a:t>WPF</a:t>
            </a:r>
            <a:r>
              <a:rPr lang="ru-RU" sz="1500" b="0" i="0" dirty="0">
                <a:solidFill>
                  <a:schemeClr val="bg1">
                    <a:lumMod val="85000"/>
                  </a:schemeClr>
                </a:solidFill>
                <a:effectLst/>
                <a:latin typeface="Montserrat" panose="00000500000000000000" pitchFamily="2" charset="-52"/>
              </a:rPr>
              <a:t>(с использованием языка разметки XAML)</a:t>
            </a:r>
            <a:r>
              <a:rPr lang="en-US" sz="1500" b="0" i="0" dirty="0">
                <a:solidFill>
                  <a:schemeClr val="bg1">
                    <a:lumMod val="85000"/>
                  </a:schemeClr>
                </a:solidFill>
                <a:effectLst/>
                <a:latin typeface="Montserrat" panose="00000500000000000000" pitchFamily="2" charset="-52"/>
              </a:rPr>
              <a:t>.</a:t>
            </a:r>
            <a:endParaRPr lang="en-US" sz="1500" dirty="0">
              <a:solidFill>
                <a:schemeClr val="bg1">
                  <a:lumMod val="85000"/>
                </a:schemeClr>
              </a:solidFill>
              <a:latin typeface="Montserrat" panose="00000500000000000000" pitchFamily="2" charset="-52"/>
            </a:endParaRPr>
          </a:p>
        </p:txBody>
      </p:sp>
      <p:sp>
        <p:nvSpPr>
          <p:cNvPr id="14" name="Text 14">
            <a:extLst>
              <a:ext uri="{FF2B5EF4-FFF2-40B4-BE49-F238E27FC236}">
                <a16:creationId xmlns:a16="http://schemas.microsoft.com/office/drawing/2014/main" id="{B376AE06-4BC5-4EB6-A0A2-6FDA0C8FC8BB}"/>
              </a:ext>
            </a:extLst>
          </p:cNvPr>
          <p:cNvSpPr/>
          <p:nvPr/>
        </p:nvSpPr>
        <p:spPr>
          <a:xfrm>
            <a:off x="7277100" y="6693144"/>
            <a:ext cx="167521" cy="310158"/>
          </a:xfrm>
          <a:prstGeom prst="rect">
            <a:avLst/>
          </a:prstGeom>
          <a:noFill/>
          <a:ln/>
        </p:spPr>
        <p:txBody>
          <a:bodyPr wrap="none" lIns="0" tIns="0" rIns="0" bIns="0" rtlCol="0" anchor="t"/>
          <a:lstStyle/>
          <a:p>
            <a:pPr marL="0" indent="0" algn="ctr">
              <a:lnSpc>
                <a:spcPts val="2400"/>
              </a:lnSpc>
              <a:buNone/>
            </a:pPr>
            <a:endParaRPr lang="en-US" sz="2400" dirty="0"/>
          </a:p>
        </p:txBody>
      </p:sp>
      <p:sp>
        <p:nvSpPr>
          <p:cNvPr id="15" name="Text 15">
            <a:extLst>
              <a:ext uri="{FF2B5EF4-FFF2-40B4-BE49-F238E27FC236}">
                <a16:creationId xmlns:a16="http://schemas.microsoft.com/office/drawing/2014/main" id="{9EE41DB8-F05F-42E4-9302-DF12A83DA295}"/>
              </a:ext>
            </a:extLst>
          </p:cNvPr>
          <p:cNvSpPr/>
          <p:nvPr/>
        </p:nvSpPr>
        <p:spPr>
          <a:xfrm>
            <a:off x="3649623" y="6158984"/>
            <a:ext cx="2585085" cy="323017"/>
          </a:xfrm>
          <a:prstGeom prst="rect">
            <a:avLst/>
          </a:prstGeom>
          <a:noFill/>
          <a:ln/>
        </p:spPr>
        <p:txBody>
          <a:bodyPr wrap="none" lIns="0" tIns="0" rIns="0" bIns="0" rtlCol="0" anchor="t"/>
          <a:lstStyle/>
          <a:p>
            <a:pPr marL="0" indent="0" algn="r">
              <a:lnSpc>
                <a:spcPts val="2500"/>
              </a:lnSpc>
              <a:buNone/>
            </a:pPr>
            <a:endParaRPr lang="en-US" sz="2000" dirty="0"/>
          </a:p>
        </p:txBody>
      </p:sp>
      <p:sp>
        <p:nvSpPr>
          <p:cNvPr id="16" name="Text 16">
            <a:extLst>
              <a:ext uri="{FF2B5EF4-FFF2-40B4-BE49-F238E27FC236}">
                <a16:creationId xmlns:a16="http://schemas.microsoft.com/office/drawing/2014/main" id="{80141014-F8EF-4076-8CF3-299950DEA222}"/>
              </a:ext>
            </a:extLst>
          </p:cNvPr>
          <p:cNvSpPr/>
          <p:nvPr/>
        </p:nvSpPr>
        <p:spPr>
          <a:xfrm>
            <a:off x="687586" y="6599873"/>
            <a:ext cx="5547122" cy="628650"/>
          </a:xfrm>
          <a:prstGeom prst="rect">
            <a:avLst/>
          </a:prstGeom>
          <a:noFill/>
          <a:ln/>
        </p:spPr>
        <p:txBody>
          <a:bodyPr wrap="square" lIns="0" tIns="0" rIns="0" bIns="0" rtlCol="0" anchor="t"/>
          <a:lstStyle/>
          <a:p>
            <a:pPr marL="0" indent="0" algn="r">
              <a:lnSpc>
                <a:spcPts val="2450"/>
              </a:lnSpc>
              <a:buNone/>
            </a:pPr>
            <a:endParaRPr lang="en-US" sz="1500" dirty="0"/>
          </a:p>
        </p:txBody>
      </p:sp>
      <p:sp>
        <p:nvSpPr>
          <p:cNvPr id="17" name="Shape 1">
            <a:extLst>
              <a:ext uri="{FF2B5EF4-FFF2-40B4-BE49-F238E27FC236}">
                <a16:creationId xmlns:a16="http://schemas.microsoft.com/office/drawing/2014/main" id="{CD180AFC-5B6D-479D-815D-6137188CF9E1}"/>
              </a:ext>
            </a:extLst>
          </p:cNvPr>
          <p:cNvSpPr/>
          <p:nvPr/>
        </p:nvSpPr>
        <p:spPr>
          <a:xfrm>
            <a:off x="7308829" y="4738726"/>
            <a:ext cx="45719" cy="1242060"/>
          </a:xfrm>
          <a:prstGeom prst="roundRect">
            <a:avLst>
              <a:gd name="adj" fmla="val 639750"/>
            </a:avLst>
          </a:prstGeom>
          <a:solidFill>
            <a:srgbClr val="60646A"/>
          </a:solidFill>
          <a:ln/>
        </p:spPr>
      </p:sp>
      <p:sp>
        <p:nvSpPr>
          <p:cNvPr id="18" name="Text 5">
            <a:extLst>
              <a:ext uri="{FF2B5EF4-FFF2-40B4-BE49-F238E27FC236}">
                <a16:creationId xmlns:a16="http://schemas.microsoft.com/office/drawing/2014/main" id="{480C4F49-1CC8-4A34-AFB7-9C5EA096486E}"/>
              </a:ext>
            </a:extLst>
          </p:cNvPr>
          <p:cNvSpPr/>
          <p:nvPr/>
        </p:nvSpPr>
        <p:spPr>
          <a:xfrm>
            <a:off x="8594380" y="4136671"/>
            <a:ext cx="2585085" cy="323017"/>
          </a:xfrm>
          <a:prstGeom prst="rect">
            <a:avLst/>
          </a:prstGeom>
          <a:noFill/>
          <a:ln/>
        </p:spPr>
        <p:txBody>
          <a:bodyPr wrap="none" lIns="0" tIns="0" rIns="0" bIns="0" rtlCol="0" anchor="t"/>
          <a:lstStyle/>
          <a:p>
            <a:pPr marL="0" indent="0">
              <a:lnSpc>
                <a:spcPts val="2500"/>
              </a:lnSpc>
              <a:buNone/>
            </a:pPr>
            <a:r>
              <a:rPr lang="ru-RU" sz="2000" b="1" dirty="0">
                <a:solidFill>
                  <a:srgbClr val="EEEFF5"/>
                </a:solidFill>
                <a:latin typeface="Barlow Bold" panose="020B0604020202020204" charset="0"/>
              </a:rPr>
              <a:t>База данных</a:t>
            </a:r>
            <a:r>
              <a:rPr lang="en-US" sz="2000" b="1" dirty="0">
                <a:solidFill>
                  <a:srgbClr val="EEEFF5"/>
                </a:solidFill>
                <a:latin typeface="Barlow Bold" panose="020B0604020202020204" charset="0"/>
              </a:rPr>
              <a:t>:</a:t>
            </a:r>
          </a:p>
        </p:txBody>
      </p:sp>
      <p:sp>
        <p:nvSpPr>
          <p:cNvPr id="19" name="Text 6">
            <a:extLst>
              <a:ext uri="{FF2B5EF4-FFF2-40B4-BE49-F238E27FC236}">
                <a16:creationId xmlns:a16="http://schemas.microsoft.com/office/drawing/2014/main" id="{7C8BBAD5-4D49-4B0C-8AFF-48D760A986F9}"/>
              </a:ext>
            </a:extLst>
          </p:cNvPr>
          <p:cNvSpPr/>
          <p:nvPr/>
        </p:nvSpPr>
        <p:spPr>
          <a:xfrm>
            <a:off x="8594380" y="4474875"/>
            <a:ext cx="5547122" cy="942975"/>
          </a:xfrm>
          <a:prstGeom prst="rect">
            <a:avLst/>
          </a:prstGeom>
          <a:noFill/>
          <a:ln/>
        </p:spPr>
        <p:txBody>
          <a:bodyPr wrap="square" lIns="0" tIns="0" rIns="0" bIns="0" rtlCol="0" anchor="t"/>
          <a:lstStyle/>
          <a:p>
            <a:pPr>
              <a:lnSpc>
                <a:spcPts val="2400"/>
              </a:lnSpc>
            </a:pPr>
            <a:r>
              <a:rPr lang="ru-RU" sz="1500" b="0" i="0" dirty="0">
                <a:solidFill>
                  <a:schemeClr val="bg1">
                    <a:lumMod val="85000"/>
                  </a:schemeClr>
                </a:solidFill>
                <a:effectLst/>
                <a:latin typeface="__fkGroteskNeue_598ab8"/>
              </a:rPr>
              <a:t> </a:t>
            </a:r>
            <a:r>
              <a:rPr lang="ru-RU" sz="1500" b="0" i="0" dirty="0">
                <a:solidFill>
                  <a:schemeClr val="bg1">
                    <a:lumMod val="85000"/>
                  </a:schemeClr>
                </a:solidFill>
                <a:effectLst/>
                <a:latin typeface="Montserrat" panose="00000500000000000000" pitchFamily="2" charset="-52"/>
              </a:rPr>
              <a:t>MySQL </a:t>
            </a:r>
            <a:r>
              <a:rPr lang="ru-RU" sz="1500" b="0" i="0" dirty="0" err="1">
                <a:solidFill>
                  <a:schemeClr val="bg1">
                    <a:lumMod val="85000"/>
                  </a:schemeClr>
                </a:solidFill>
                <a:effectLst/>
                <a:latin typeface="Montserrat" panose="00000500000000000000" pitchFamily="2" charset="-52"/>
              </a:rPr>
              <a:t>Workbench</a:t>
            </a:r>
            <a:r>
              <a:rPr lang="ru-RU" sz="1500" b="0" i="0" dirty="0">
                <a:solidFill>
                  <a:schemeClr val="bg1">
                    <a:lumMod val="85000"/>
                  </a:schemeClr>
                </a:solidFill>
                <a:effectLst/>
                <a:latin typeface="Montserrat" panose="00000500000000000000" pitchFamily="2" charset="-52"/>
              </a:rPr>
              <a:t> (для хранения информации о пользователях и сотрудниках).</a:t>
            </a:r>
            <a:endParaRPr lang="ru-RU" sz="1500" b="0" i="0" dirty="0">
              <a:solidFill>
                <a:schemeClr val="bg1">
                  <a:lumMod val="85000"/>
                </a:schemeClr>
              </a:solidFill>
              <a:effectLst/>
              <a:latin typeface="Montserrat" panose="00000500000000000000" pitchFamily="2" charset="-52"/>
              <a:ea typeface="Gadugi" panose="020B0502040204020203" pitchFamily="34" charset="0"/>
            </a:endParaRPr>
          </a:p>
        </p:txBody>
      </p:sp>
      <p:sp>
        <p:nvSpPr>
          <p:cNvPr id="23" name="Shape 7">
            <a:extLst>
              <a:ext uri="{FF2B5EF4-FFF2-40B4-BE49-F238E27FC236}">
                <a16:creationId xmlns:a16="http://schemas.microsoft.com/office/drawing/2014/main" id="{8FD764CB-F0A2-4B20-B620-FB9BB47476C5}"/>
              </a:ext>
            </a:extLst>
          </p:cNvPr>
          <p:cNvSpPr/>
          <p:nvPr/>
        </p:nvSpPr>
        <p:spPr>
          <a:xfrm>
            <a:off x="7630671" y="4440552"/>
            <a:ext cx="687586" cy="22860"/>
          </a:xfrm>
          <a:prstGeom prst="roundRect">
            <a:avLst>
              <a:gd name="adj" fmla="val 773500"/>
            </a:avLst>
          </a:prstGeom>
          <a:solidFill>
            <a:srgbClr val="60646A"/>
          </a:solidFill>
          <a:ln/>
        </p:spPr>
      </p:sp>
      <p:sp>
        <p:nvSpPr>
          <p:cNvPr id="26" name="Shape 1">
            <a:extLst>
              <a:ext uri="{FF2B5EF4-FFF2-40B4-BE49-F238E27FC236}">
                <a16:creationId xmlns:a16="http://schemas.microsoft.com/office/drawing/2014/main" id="{F775EF30-0588-462F-A532-AC64A6627480}"/>
              </a:ext>
            </a:extLst>
          </p:cNvPr>
          <p:cNvSpPr/>
          <p:nvPr/>
        </p:nvSpPr>
        <p:spPr>
          <a:xfrm>
            <a:off x="1576268" y="275510"/>
            <a:ext cx="2634225" cy="2432049"/>
          </a:xfrm>
          <a:prstGeom prst="roundRect">
            <a:avLst>
              <a:gd name="adj" fmla="val 6501"/>
            </a:avLst>
          </a:prstGeom>
          <a:solidFill>
            <a:srgbClr val="282C32"/>
          </a:solidFill>
          <a:ln/>
          <a:effectLst>
            <a:outerShdw blurRad="53340" dist="26670" dir="13500000" algn="bl" rotWithShape="0">
              <a:srgbClr val="FFFFFF">
                <a:alpha val="10000"/>
              </a:srgbClr>
            </a:outerShdw>
          </a:effectLst>
        </p:spPr>
      </p:sp>
      <p:pic>
        <p:nvPicPr>
          <p:cNvPr id="27" name="Picture 2" descr="Picture background">
            <a:extLst>
              <a:ext uri="{FF2B5EF4-FFF2-40B4-BE49-F238E27FC236}">
                <a16:creationId xmlns:a16="http://schemas.microsoft.com/office/drawing/2014/main" id="{EC21913D-8FDD-49E9-BC1A-80D618F784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1878" y="389179"/>
            <a:ext cx="2229294" cy="2229294"/>
          </a:xfrm>
          <a:prstGeom prst="rect">
            <a:avLst/>
          </a:prstGeom>
          <a:noFill/>
          <a:extLst>
            <a:ext uri="{909E8E84-426E-40DD-AFC4-6F175D3DCCD1}">
              <a14:hiddenFill xmlns:a14="http://schemas.microsoft.com/office/drawing/2010/main">
                <a:solidFill>
                  <a:srgbClr val="FFFFFF"/>
                </a:solidFill>
              </a14:hiddenFill>
            </a:ext>
          </a:extLst>
        </p:spPr>
      </p:pic>
      <p:sp>
        <p:nvSpPr>
          <p:cNvPr id="28" name="Shape 1">
            <a:extLst>
              <a:ext uri="{FF2B5EF4-FFF2-40B4-BE49-F238E27FC236}">
                <a16:creationId xmlns:a16="http://schemas.microsoft.com/office/drawing/2014/main" id="{8EA39C96-E420-4C6D-9513-1013DDC4BD03}"/>
              </a:ext>
            </a:extLst>
          </p:cNvPr>
          <p:cNvSpPr/>
          <p:nvPr/>
        </p:nvSpPr>
        <p:spPr>
          <a:xfrm>
            <a:off x="4996446" y="217366"/>
            <a:ext cx="2634225" cy="2432049"/>
          </a:xfrm>
          <a:prstGeom prst="roundRect">
            <a:avLst>
              <a:gd name="adj" fmla="val 6501"/>
            </a:avLst>
          </a:prstGeom>
          <a:solidFill>
            <a:srgbClr val="282C32"/>
          </a:solidFill>
          <a:ln/>
          <a:effectLst>
            <a:outerShdw blurRad="53340" dist="26670" dir="13500000" algn="bl" rotWithShape="0">
              <a:srgbClr val="FFFFFF">
                <a:alpha val="10000"/>
              </a:srgbClr>
            </a:outerShdw>
          </a:effectLst>
        </p:spPr>
      </p:sp>
      <p:pic>
        <p:nvPicPr>
          <p:cNvPr id="29" name="Picture 4" descr="Picture background">
            <a:extLst>
              <a:ext uri="{FF2B5EF4-FFF2-40B4-BE49-F238E27FC236}">
                <a16:creationId xmlns:a16="http://schemas.microsoft.com/office/drawing/2014/main" id="{31E4CDEC-5DEB-4396-A6EF-BBA7B27249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5327" y="331834"/>
            <a:ext cx="2229294" cy="2229294"/>
          </a:xfrm>
          <a:prstGeom prst="rect">
            <a:avLst/>
          </a:prstGeom>
          <a:noFill/>
          <a:extLst>
            <a:ext uri="{909E8E84-426E-40DD-AFC4-6F175D3DCCD1}">
              <a14:hiddenFill xmlns:a14="http://schemas.microsoft.com/office/drawing/2010/main">
                <a:solidFill>
                  <a:srgbClr val="FFFFFF"/>
                </a:solidFill>
              </a14:hiddenFill>
            </a:ext>
          </a:extLst>
        </p:spPr>
      </p:pic>
      <p:sp>
        <p:nvSpPr>
          <p:cNvPr id="32" name="Shape 1">
            <a:extLst>
              <a:ext uri="{FF2B5EF4-FFF2-40B4-BE49-F238E27FC236}">
                <a16:creationId xmlns:a16="http://schemas.microsoft.com/office/drawing/2014/main" id="{AE2E92A4-3AE0-4F7F-91EE-68CFC3DC85FF}"/>
              </a:ext>
            </a:extLst>
          </p:cNvPr>
          <p:cNvSpPr/>
          <p:nvPr/>
        </p:nvSpPr>
        <p:spPr>
          <a:xfrm>
            <a:off x="8445441" y="253208"/>
            <a:ext cx="2634225" cy="2432049"/>
          </a:xfrm>
          <a:prstGeom prst="roundRect">
            <a:avLst>
              <a:gd name="adj" fmla="val 6501"/>
            </a:avLst>
          </a:prstGeom>
          <a:solidFill>
            <a:srgbClr val="282C32"/>
          </a:solidFill>
          <a:ln/>
          <a:effectLst>
            <a:outerShdw blurRad="53340" dist="26670" dir="13500000" algn="bl" rotWithShape="0">
              <a:srgbClr val="FFFFFF">
                <a:alpha val="10000"/>
              </a:srgbClr>
            </a:outerShdw>
          </a:effectLst>
        </p:spPr>
      </p:sp>
      <p:pic>
        <p:nvPicPr>
          <p:cNvPr id="31" name="Рисунок 30">
            <a:extLst>
              <a:ext uri="{FF2B5EF4-FFF2-40B4-BE49-F238E27FC236}">
                <a16:creationId xmlns:a16="http://schemas.microsoft.com/office/drawing/2014/main" id="{CB4F5B48-4A43-4BB5-B8C0-0B68EF657B42}"/>
              </a:ext>
            </a:extLst>
          </p:cNvPr>
          <p:cNvPicPr>
            <a:picLocks noChangeAspect="1"/>
          </p:cNvPicPr>
          <p:nvPr/>
        </p:nvPicPr>
        <p:blipFill>
          <a:blip r:embed="rId4"/>
          <a:stretch>
            <a:fillRect/>
          </a:stretch>
        </p:blipFill>
        <p:spPr>
          <a:xfrm>
            <a:off x="8594380" y="265815"/>
            <a:ext cx="2727644" cy="2417524"/>
          </a:xfrm>
          <a:prstGeom prst="rect">
            <a:avLst/>
          </a:prstGeom>
        </p:spPr>
      </p:pic>
    </p:spTree>
    <p:extLst>
      <p:ext uri="{BB962C8B-B14F-4D97-AF65-F5344CB8AC3E}">
        <p14:creationId xmlns:p14="http://schemas.microsoft.com/office/powerpoint/2010/main" val="2013457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CC75D727-2DC0-49C0-9B0D-7B9FD22F46AB}"/>
              </a:ext>
            </a:extLst>
          </p:cNvPr>
          <p:cNvSpPr/>
          <p:nvPr/>
        </p:nvSpPr>
        <p:spPr>
          <a:xfrm>
            <a:off x="1021549" y="1230206"/>
            <a:ext cx="12587301" cy="1374772"/>
          </a:xfrm>
          <a:prstGeom prst="rect">
            <a:avLst/>
          </a:prstGeom>
          <a:noFill/>
          <a:ln/>
        </p:spPr>
        <p:txBody>
          <a:bodyPr wrap="none" lIns="0" tIns="0" rIns="0" bIns="0" rtlCol="0" anchor="t"/>
          <a:lstStyle/>
          <a:p>
            <a:pPr marL="0" indent="0" algn="ctr">
              <a:lnSpc>
                <a:spcPts val="5600"/>
              </a:lnSpc>
              <a:buNone/>
            </a:pPr>
            <a:r>
              <a:rPr lang="ru-RU" sz="4400" b="1" dirty="0">
                <a:solidFill>
                  <a:srgbClr val="9998FF"/>
                </a:solidFill>
                <a:latin typeface="Barlow Bold" panose="020B0604020202020204" charset="0"/>
              </a:rPr>
              <a:t>Инструменты для разработки</a:t>
            </a:r>
            <a:endParaRPr lang="en-US" sz="4400" b="1" dirty="0">
              <a:solidFill>
                <a:srgbClr val="9998FF"/>
              </a:solidFill>
              <a:latin typeface="Barlow Bold" panose="020B0604020202020204" charset="0"/>
            </a:endParaRPr>
          </a:p>
        </p:txBody>
      </p:sp>
      <p:sp>
        <p:nvSpPr>
          <p:cNvPr id="3" name="Text 1">
            <a:extLst>
              <a:ext uri="{FF2B5EF4-FFF2-40B4-BE49-F238E27FC236}">
                <a16:creationId xmlns:a16="http://schemas.microsoft.com/office/drawing/2014/main" id="{BE6E56A8-75CF-4DAF-9B55-86647C3A474A}"/>
              </a:ext>
            </a:extLst>
          </p:cNvPr>
          <p:cNvSpPr/>
          <p:nvPr/>
        </p:nvSpPr>
        <p:spPr>
          <a:xfrm>
            <a:off x="1925955" y="3635931"/>
            <a:ext cx="2850713" cy="356235"/>
          </a:xfrm>
          <a:prstGeom prst="rect">
            <a:avLst/>
          </a:prstGeom>
          <a:noFill/>
          <a:ln/>
        </p:spPr>
        <p:txBody>
          <a:bodyPr wrap="none" lIns="0" tIns="0" rIns="0" bIns="0" rtlCol="0" anchor="t"/>
          <a:lstStyle/>
          <a:p>
            <a:pPr marL="0" indent="0">
              <a:lnSpc>
                <a:spcPts val="2800"/>
              </a:lnSpc>
              <a:buNone/>
            </a:pPr>
            <a:r>
              <a:rPr lang="ru-RU" sz="2200" b="1" dirty="0">
                <a:solidFill>
                  <a:srgbClr val="9998FF"/>
                </a:solidFill>
                <a:latin typeface="Barlow Bold" panose="020B0604020202020204" charset="0"/>
              </a:rPr>
              <a:t>Среда разработки</a:t>
            </a:r>
            <a:r>
              <a:rPr lang="en-US" sz="2200" b="1" dirty="0">
                <a:solidFill>
                  <a:srgbClr val="9998FF"/>
                </a:solidFill>
                <a:latin typeface="Barlow Bold" panose="020B0604020202020204" charset="0"/>
              </a:rPr>
              <a:t>:</a:t>
            </a:r>
            <a:endParaRPr lang="en-US" sz="2200" dirty="0">
              <a:latin typeface="Barlow Bold" panose="020B0604020202020204" charset="0"/>
            </a:endParaRPr>
          </a:p>
        </p:txBody>
      </p:sp>
      <p:sp>
        <p:nvSpPr>
          <p:cNvPr id="4" name="Text 2">
            <a:extLst>
              <a:ext uri="{FF2B5EF4-FFF2-40B4-BE49-F238E27FC236}">
                <a16:creationId xmlns:a16="http://schemas.microsoft.com/office/drawing/2014/main" id="{F37D227C-B594-4274-BBC6-CABD138B4A06}"/>
              </a:ext>
            </a:extLst>
          </p:cNvPr>
          <p:cNvSpPr/>
          <p:nvPr/>
        </p:nvSpPr>
        <p:spPr>
          <a:xfrm>
            <a:off x="1854444" y="4237434"/>
            <a:ext cx="4018359" cy="1040130"/>
          </a:xfrm>
          <a:prstGeom prst="rect">
            <a:avLst/>
          </a:prstGeom>
          <a:noFill/>
          <a:ln/>
        </p:spPr>
        <p:txBody>
          <a:bodyPr wrap="square" lIns="0" tIns="0" rIns="0" bIns="0" rtlCol="0" anchor="t"/>
          <a:lstStyle/>
          <a:p>
            <a:pPr marL="0" indent="0">
              <a:lnSpc>
                <a:spcPts val="2700"/>
              </a:lnSpc>
              <a:buNone/>
            </a:pPr>
            <a:r>
              <a:rPr lang="ru-RU" sz="1700" b="0" i="0" dirty="0">
                <a:solidFill>
                  <a:schemeClr val="bg1">
                    <a:lumMod val="85000"/>
                  </a:schemeClr>
                </a:solidFill>
                <a:effectLst/>
                <a:latin typeface="Montserrat" panose="00000500000000000000" pitchFamily="2" charset="-52"/>
              </a:rPr>
              <a:t>Visual Studio 2022 (для создания и реализации проекта)</a:t>
            </a:r>
            <a:endParaRPr lang="en-US" sz="1700" dirty="0">
              <a:solidFill>
                <a:schemeClr val="bg1">
                  <a:lumMod val="85000"/>
                </a:schemeClr>
              </a:solidFill>
              <a:latin typeface="Montserrat" panose="00000500000000000000" pitchFamily="2" charset="-52"/>
            </a:endParaRPr>
          </a:p>
        </p:txBody>
      </p:sp>
      <p:sp>
        <p:nvSpPr>
          <p:cNvPr id="5" name="Text 5">
            <a:extLst>
              <a:ext uri="{FF2B5EF4-FFF2-40B4-BE49-F238E27FC236}">
                <a16:creationId xmlns:a16="http://schemas.microsoft.com/office/drawing/2014/main" id="{9F9919F9-C607-4FCD-929A-81C462043BEF}"/>
              </a:ext>
            </a:extLst>
          </p:cNvPr>
          <p:cNvSpPr/>
          <p:nvPr/>
        </p:nvSpPr>
        <p:spPr>
          <a:xfrm>
            <a:off x="6864851" y="3635931"/>
            <a:ext cx="2850713" cy="356235"/>
          </a:xfrm>
          <a:prstGeom prst="rect">
            <a:avLst/>
          </a:prstGeom>
          <a:noFill/>
          <a:ln/>
        </p:spPr>
        <p:txBody>
          <a:bodyPr wrap="none" lIns="0" tIns="0" rIns="0" bIns="0" rtlCol="0" anchor="t"/>
          <a:lstStyle/>
          <a:p>
            <a:pPr marL="0" indent="0">
              <a:lnSpc>
                <a:spcPts val="2800"/>
              </a:lnSpc>
              <a:buNone/>
            </a:pPr>
            <a:r>
              <a:rPr lang="ru-RU" sz="2200" b="1" dirty="0">
                <a:solidFill>
                  <a:srgbClr val="9998FF"/>
                </a:solidFill>
              </a:rPr>
              <a:t>Дизайн интерфейса</a:t>
            </a:r>
            <a:r>
              <a:rPr lang="en-US" sz="2200" b="1" dirty="0">
                <a:solidFill>
                  <a:srgbClr val="9998FF"/>
                </a:solidFill>
              </a:rPr>
              <a:t>:</a:t>
            </a:r>
            <a:endParaRPr lang="en-US" sz="2200" dirty="0"/>
          </a:p>
        </p:txBody>
      </p:sp>
      <p:sp>
        <p:nvSpPr>
          <p:cNvPr id="6" name="Text 6">
            <a:extLst>
              <a:ext uri="{FF2B5EF4-FFF2-40B4-BE49-F238E27FC236}">
                <a16:creationId xmlns:a16="http://schemas.microsoft.com/office/drawing/2014/main" id="{21871F2B-087D-4013-B06C-988996E8266B}"/>
              </a:ext>
            </a:extLst>
          </p:cNvPr>
          <p:cNvSpPr/>
          <p:nvPr/>
        </p:nvSpPr>
        <p:spPr>
          <a:xfrm>
            <a:off x="6864851" y="4114800"/>
            <a:ext cx="4018359" cy="1386840"/>
          </a:xfrm>
          <a:prstGeom prst="rect">
            <a:avLst/>
          </a:prstGeom>
          <a:noFill/>
          <a:ln/>
        </p:spPr>
        <p:txBody>
          <a:bodyPr wrap="square" lIns="0" tIns="0" rIns="0" bIns="0" rtlCol="0" anchor="t"/>
          <a:lstStyle/>
          <a:p>
            <a:pPr marL="0" indent="0">
              <a:lnSpc>
                <a:spcPts val="2700"/>
              </a:lnSpc>
              <a:buNone/>
            </a:pPr>
            <a:r>
              <a:rPr lang="ru-RU" sz="1700" b="0" i="0" dirty="0" err="1">
                <a:solidFill>
                  <a:schemeClr val="bg1">
                    <a:lumMod val="85000"/>
                  </a:schemeClr>
                </a:solidFill>
                <a:effectLst/>
                <a:latin typeface="Montserrat" panose="00000500000000000000" pitchFamily="2" charset="-52"/>
              </a:rPr>
              <a:t>Figma</a:t>
            </a:r>
            <a:r>
              <a:rPr lang="ru-RU" sz="1700" b="0" i="0" dirty="0">
                <a:solidFill>
                  <a:schemeClr val="bg1">
                    <a:lumMod val="85000"/>
                  </a:schemeClr>
                </a:solidFill>
                <a:effectLst/>
                <a:latin typeface="Montserrat" panose="00000500000000000000" pitchFamily="2" charset="-52"/>
              </a:rPr>
              <a:t> (для проектирования пользовательского интерфейса)</a:t>
            </a:r>
            <a:endParaRPr lang="en-US" sz="1700" dirty="0">
              <a:solidFill>
                <a:schemeClr val="bg1">
                  <a:lumMod val="85000"/>
                </a:schemeClr>
              </a:solidFill>
              <a:latin typeface="Montserrat" panose="00000500000000000000" pitchFamily="2" charset="-52"/>
            </a:endParaRPr>
          </a:p>
        </p:txBody>
      </p:sp>
      <p:sp>
        <p:nvSpPr>
          <p:cNvPr id="11" name="Shape 1">
            <a:extLst>
              <a:ext uri="{FF2B5EF4-FFF2-40B4-BE49-F238E27FC236}">
                <a16:creationId xmlns:a16="http://schemas.microsoft.com/office/drawing/2014/main" id="{0A47F511-65A6-4A1E-A26C-56DC5DCA947F}"/>
              </a:ext>
            </a:extLst>
          </p:cNvPr>
          <p:cNvSpPr/>
          <p:nvPr/>
        </p:nvSpPr>
        <p:spPr>
          <a:xfrm>
            <a:off x="1854444" y="5351055"/>
            <a:ext cx="3876505" cy="2432049"/>
          </a:xfrm>
          <a:prstGeom prst="roundRect">
            <a:avLst>
              <a:gd name="adj" fmla="val 6501"/>
            </a:avLst>
          </a:prstGeom>
          <a:solidFill>
            <a:srgbClr val="282C32"/>
          </a:solidFill>
          <a:ln/>
          <a:effectLst>
            <a:outerShdw blurRad="53340" dist="26670" dir="13500000" algn="bl" rotWithShape="0">
              <a:srgbClr val="FFFFFF">
                <a:alpha val="10000"/>
              </a:srgbClr>
            </a:outerShdw>
          </a:effectLst>
        </p:spPr>
      </p:sp>
      <p:pic>
        <p:nvPicPr>
          <p:cNvPr id="3074" name="Picture 2" descr="Picture background">
            <a:extLst>
              <a:ext uri="{FF2B5EF4-FFF2-40B4-BE49-F238E27FC236}">
                <a16:creationId xmlns:a16="http://schemas.microsoft.com/office/drawing/2014/main" id="{DBF0F8B7-769B-4308-A1A1-04B232FEF2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9240" y="5624622"/>
            <a:ext cx="3352718" cy="1979649"/>
          </a:xfrm>
          <a:prstGeom prst="rect">
            <a:avLst/>
          </a:prstGeom>
          <a:noFill/>
          <a:extLst>
            <a:ext uri="{909E8E84-426E-40DD-AFC4-6F175D3DCCD1}">
              <a14:hiddenFill xmlns:a14="http://schemas.microsoft.com/office/drawing/2010/main">
                <a:solidFill>
                  <a:srgbClr val="FFFFFF"/>
                </a:solidFill>
              </a14:hiddenFill>
            </a:ext>
          </a:extLst>
        </p:spPr>
      </p:pic>
      <p:sp>
        <p:nvSpPr>
          <p:cNvPr id="14" name="Shape 1">
            <a:extLst>
              <a:ext uri="{FF2B5EF4-FFF2-40B4-BE49-F238E27FC236}">
                <a16:creationId xmlns:a16="http://schemas.microsoft.com/office/drawing/2014/main" id="{D04C6AE9-7ABE-4CCC-BD32-680DF47F104A}"/>
              </a:ext>
            </a:extLst>
          </p:cNvPr>
          <p:cNvSpPr/>
          <p:nvPr/>
        </p:nvSpPr>
        <p:spPr>
          <a:xfrm>
            <a:off x="6864851" y="5277564"/>
            <a:ext cx="3876505" cy="2432049"/>
          </a:xfrm>
          <a:prstGeom prst="roundRect">
            <a:avLst>
              <a:gd name="adj" fmla="val 6501"/>
            </a:avLst>
          </a:prstGeom>
          <a:solidFill>
            <a:srgbClr val="282C32"/>
          </a:solidFill>
          <a:ln/>
          <a:effectLst>
            <a:outerShdw blurRad="53340" dist="26670" dir="13500000" algn="bl" rotWithShape="0">
              <a:srgbClr val="FFFFFF">
                <a:alpha val="10000"/>
              </a:srgbClr>
            </a:outerShdw>
          </a:effectLst>
        </p:spPr>
      </p:sp>
      <p:pic>
        <p:nvPicPr>
          <p:cNvPr id="3076" name="Picture 4" descr="Picture background">
            <a:extLst>
              <a:ext uri="{FF2B5EF4-FFF2-40B4-BE49-F238E27FC236}">
                <a16:creationId xmlns:a16="http://schemas.microsoft.com/office/drawing/2014/main" id="{6668AD22-3852-4C1D-9BE6-14DAD35100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7671" y="5624622"/>
            <a:ext cx="3352718" cy="1924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7940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1F092DF-A0F0-407F-A325-708BABE7552E}"/>
              </a:ext>
            </a:extLst>
          </p:cNvPr>
          <p:cNvPicPr>
            <a:picLocks noChangeAspect="1"/>
          </p:cNvPicPr>
          <p:nvPr/>
        </p:nvPicPr>
        <p:blipFill>
          <a:blip r:embed="rId2"/>
          <a:stretch>
            <a:fillRect/>
          </a:stretch>
        </p:blipFill>
        <p:spPr>
          <a:xfrm>
            <a:off x="0" y="0"/>
            <a:ext cx="14630400" cy="2222339"/>
          </a:xfrm>
          <a:prstGeom prst="rect">
            <a:avLst/>
          </a:prstGeom>
        </p:spPr>
      </p:pic>
      <p:sp>
        <p:nvSpPr>
          <p:cNvPr id="3" name="Text 0">
            <a:extLst>
              <a:ext uri="{FF2B5EF4-FFF2-40B4-BE49-F238E27FC236}">
                <a16:creationId xmlns:a16="http://schemas.microsoft.com/office/drawing/2014/main" id="{4E0D1C12-2CAA-4B20-A4E8-54720AD11220}"/>
              </a:ext>
            </a:extLst>
          </p:cNvPr>
          <p:cNvSpPr/>
          <p:nvPr/>
        </p:nvSpPr>
        <p:spPr>
          <a:xfrm>
            <a:off x="740661" y="2352236"/>
            <a:ext cx="13149077" cy="1386839"/>
          </a:xfrm>
          <a:prstGeom prst="rect">
            <a:avLst/>
          </a:prstGeom>
          <a:noFill/>
          <a:ln/>
        </p:spPr>
        <p:txBody>
          <a:bodyPr wrap="none" lIns="0" tIns="0" rIns="0" bIns="0" rtlCol="0" anchor="t"/>
          <a:lstStyle/>
          <a:p>
            <a:pPr marL="0" indent="0" algn="ctr">
              <a:lnSpc>
                <a:spcPts val="5600"/>
              </a:lnSpc>
              <a:buNone/>
            </a:pPr>
            <a:r>
              <a:rPr lang="ru-RU" sz="4450" b="1" dirty="0">
                <a:solidFill>
                  <a:srgbClr val="9998FF"/>
                </a:solidFill>
                <a:latin typeface="Barlow Bold" panose="020B0604020202020204" charset="0"/>
              </a:rPr>
              <a:t>Пользователи программного обеспечения</a:t>
            </a:r>
            <a:endParaRPr lang="en-US" sz="4400" dirty="0">
              <a:solidFill>
                <a:srgbClr val="9998FF"/>
              </a:solidFill>
              <a:latin typeface="Barlow Bold" panose="020B0604020202020204" charset="0"/>
            </a:endParaRPr>
          </a:p>
        </p:txBody>
      </p:sp>
      <p:sp>
        <p:nvSpPr>
          <p:cNvPr id="4" name="Shape 1">
            <a:extLst>
              <a:ext uri="{FF2B5EF4-FFF2-40B4-BE49-F238E27FC236}">
                <a16:creationId xmlns:a16="http://schemas.microsoft.com/office/drawing/2014/main" id="{1F406AF0-11EA-4C24-8C17-D7EE8294B7B2}"/>
              </a:ext>
            </a:extLst>
          </p:cNvPr>
          <p:cNvSpPr/>
          <p:nvPr/>
        </p:nvSpPr>
        <p:spPr>
          <a:xfrm>
            <a:off x="24139" y="3871079"/>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txBody>
          <a:bodyPr/>
          <a:lstStyle/>
          <a:p>
            <a:endParaRPr lang="ru-RU" dirty="0"/>
          </a:p>
        </p:txBody>
      </p:sp>
      <p:sp>
        <p:nvSpPr>
          <p:cNvPr id="5" name="Text 2">
            <a:extLst>
              <a:ext uri="{FF2B5EF4-FFF2-40B4-BE49-F238E27FC236}">
                <a16:creationId xmlns:a16="http://schemas.microsoft.com/office/drawing/2014/main" id="{DD6B9D33-AFB3-4ED0-907B-313B780D851F}"/>
              </a:ext>
            </a:extLst>
          </p:cNvPr>
          <p:cNvSpPr/>
          <p:nvPr/>
        </p:nvSpPr>
        <p:spPr>
          <a:xfrm>
            <a:off x="207317" y="3950618"/>
            <a:ext cx="1210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1</a:t>
            </a:r>
            <a:endParaRPr lang="en-US" sz="2650" dirty="0"/>
          </a:p>
        </p:txBody>
      </p:sp>
      <p:sp>
        <p:nvSpPr>
          <p:cNvPr id="6" name="Text 3">
            <a:extLst>
              <a:ext uri="{FF2B5EF4-FFF2-40B4-BE49-F238E27FC236}">
                <a16:creationId xmlns:a16="http://schemas.microsoft.com/office/drawing/2014/main" id="{9EC4868D-3587-4146-859D-C5F63FD82DEB}"/>
              </a:ext>
            </a:extLst>
          </p:cNvPr>
          <p:cNvSpPr/>
          <p:nvPr/>
        </p:nvSpPr>
        <p:spPr>
          <a:xfrm>
            <a:off x="728216" y="3877990"/>
            <a:ext cx="3019425" cy="356235"/>
          </a:xfrm>
          <a:prstGeom prst="rect">
            <a:avLst/>
          </a:prstGeom>
          <a:noFill/>
          <a:ln/>
        </p:spPr>
        <p:txBody>
          <a:bodyPr wrap="none" lIns="0" tIns="0" rIns="0" bIns="0" rtlCol="0" anchor="t"/>
          <a:lstStyle/>
          <a:p>
            <a:pPr marL="0" indent="0">
              <a:lnSpc>
                <a:spcPts val="2800"/>
              </a:lnSpc>
              <a:buNone/>
            </a:pPr>
            <a:r>
              <a:rPr lang="ru-RU" sz="2200" b="1" dirty="0">
                <a:solidFill>
                  <a:schemeClr val="bg1">
                    <a:lumMod val="85000"/>
                  </a:schemeClr>
                </a:solidFill>
                <a:latin typeface="Barlow Bold" panose="020B0604020202020204" charset="0"/>
              </a:rPr>
              <a:t>Администратор</a:t>
            </a:r>
            <a:endParaRPr lang="en-US" sz="2200" b="1" dirty="0">
              <a:solidFill>
                <a:schemeClr val="bg1">
                  <a:lumMod val="85000"/>
                </a:schemeClr>
              </a:solidFill>
              <a:latin typeface="Barlow Bold" panose="020B0604020202020204" charset="0"/>
            </a:endParaRPr>
          </a:p>
        </p:txBody>
      </p:sp>
      <p:sp>
        <p:nvSpPr>
          <p:cNvPr id="7" name="Text 4">
            <a:extLst>
              <a:ext uri="{FF2B5EF4-FFF2-40B4-BE49-F238E27FC236}">
                <a16:creationId xmlns:a16="http://schemas.microsoft.com/office/drawing/2014/main" id="{745FAD0A-4DA9-4A67-90AF-2836CDFB493B}"/>
              </a:ext>
            </a:extLst>
          </p:cNvPr>
          <p:cNvSpPr/>
          <p:nvPr/>
        </p:nvSpPr>
        <p:spPr>
          <a:xfrm>
            <a:off x="728216" y="4364122"/>
            <a:ext cx="3522821" cy="1386840"/>
          </a:xfrm>
          <a:prstGeom prst="rect">
            <a:avLst/>
          </a:prstGeom>
          <a:noFill/>
          <a:ln/>
        </p:spPr>
        <p:txBody>
          <a:bodyPr wrap="square" lIns="0" tIns="0" rIns="0" bIns="0" rtlCol="0" anchor="t"/>
          <a:lstStyle/>
          <a:p>
            <a:pPr marL="0" indent="0">
              <a:lnSpc>
                <a:spcPts val="2700"/>
              </a:lnSpc>
              <a:buNone/>
            </a:pPr>
            <a:r>
              <a:rPr lang="ru-RU" sz="1700" b="0" i="0" dirty="0">
                <a:solidFill>
                  <a:schemeClr val="bg1">
                    <a:lumMod val="85000"/>
                  </a:schemeClr>
                </a:solidFill>
                <a:effectLst/>
                <a:latin typeface="Montserrat" panose="00000500000000000000" pitchFamily="2" charset="-52"/>
              </a:rPr>
              <a:t>Управляет пользователями и проектом, добавляет новых сотрудников.</a:t>
            </a:r>
            <a:endParaRPr lang="en-US" sz="1700" dirty="0">
              <a:solidFill>
                <a:schemeClr val="bg1">
                  <a:lumMod val="85000"/>
                </a:schemeClr>
              </a:solidFill>
              <a:latin typeface="Montserrat" panose="00000500000000000000" pitchFamily="2" charset="-52"/>
            </a:endParaRPr>
          </a:p>
        </p:txBody>
      </p:sp>
      <p:sp>
        <p:nvSpPr>
          <p:cNvPr id="8" name="Shape 5">
            <a:extLst>
              <a:ext uri="{FF2B5EF4-FFF2-40B4-BE49-F238E27FC236}">
                <a16:creationId xmlns:a16="http://schemas.microsoft.com/office/drawing/2014/main" id="{17767C52-ADD0-4B87-BA8D-8547C364F703}"/>
              </a:ext>
            </a:extLst>
          </p:cNvPr>
          <p:cNvSpPr/>
          <p:nvPr/>
        </p:nvSpPr>
        <p:spPr>
          <a:xfrm>
            <a:off x="4438293" y="3843994"/>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9" name="Text 6">
            <a:extLst>
              <a:ext uri="{FF2B5EF4-FFF2-40B4-BE49-F238E27FC236}">
                <a16:creationId xmlns:a16="http://schemas.microsoft.com/office/drawing/2014/main" id="{32C59B7C-4975-4840-9163-0A62CCF3FB63}"/>
              </a:ext>
            </a:extLst>
          </p:cNvPr>
          <p:cNvSpPr/>
          <p:nvPr/>
        </p:nvSpPr>
        <p:spPr>
          <a:xfrm>
            <a:off x="4551878" y="3950899"/>
            <a:ext cx="191572"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2</a:t>
            </a:r>
            <a:endParaRPr lang="en-US" sz="2650" dirty="0"/>
          </a:p>
        </p:txBody>
      </p:sp>
      <p:sp>
        <p:nvSpPr>
          <p:cNvPr id="10" name="Text 7">
            <a:extLst>
              <a:ext uri="{FF2B5EF4-FFF2-40B4-BE49-F238E27FC236}">
                <a16:creationId xmlns:a16="http://schemas.microsoft.com/office/drawing/2014/main" id="{A110724C-18CC-4450-B8F0-1E42C6C6748E}"/>
              </a:ext>
            </a:extLst>
          </p:cNvPr>
          <p:cNvSpPr/>
          <p:nvPr/>
        </p:nvSpPr>
        <p:spPr>
          <a:xfrm>
            <a:off x="5108019" y="3878271"/>
            <a:ext cx="2850713" cy="356235"/>
          </a:xfrm>
          <a:prstGeom prst="rect">
            <a:avLst/>
          </a:prstGeom>
          <a:noFill/>
          <a:ln/>
        </p:spPr>
        <p:txBody>
          <a:bodyPr wrap="none" lIns="0" tIns="0" rIns="0" bIns="0" rtlCol="0" anchor="t"/>
          <a:lstStyle/>
          <a:p>
            <a:pPr marL="0" indent="0">
              <a:lnSpc>
                <a:spcPts val="2800"/>
              </a:lnSpc>
              <a:buNone/>
            </a:pPr>
            <a:r>
              <a:rPr lang="ru-RU" sz="2200" b="1" dirty="0">
                <a:solidFill>
                  <a:schemeClr val="bg1">
                    <a:lumMod val="85000"/>
                  </a:schemeClr>
                </a:solidFill>
                <a:latin typeface="Barlow Bold" panose="020B0604020202020204" charset="0"/>
              </a:rPr>
              <a:t>Менеджер</a:t>
            </a:r>
            <a:endParaRPr lang="en-US" sz="2200" b="1" dirty="0">
              <a:solidFill>
                <a:schemeClr val="bg1">
                  <a:lumMod val="85000"/>
                </a:schemeClr>
              </a:solidFill>
              <a:latin typeface="Barlow Bold" panose="020B0604020202020204" charset="0"/>
            </a:endParaRPr>
          </a:p>
        </p:txBody>
      </p:sp>
      <p:sp>
        <p:nvSpPr>
          <p:cNvPr id="11" name="Text 8">
            <a:extLst>
              <a:ext uri="{FF2B5EF4-FFF2-40B4-BE49-F238E27FC236}">
                <a16:creationId xmlns:a16="http://schemas.microsoft.com/office/drawing/2014/main" id="{08CB7D4C-49F9-4E91-96C3-5970E6D41CD9}"/>
              </a:ext>
            </a:extLst>
          </p:cNvPr>
          <p:cNvSpPr/>
          <p:nvPr/>
        </p:nvSpPr>
        <p:spPr>
          <a:xfrm>
            <a:off x="5108019" y="4364403"/>
            <a:ext cx="3522821" cy="1040130"/>
          </a:xfrm>
          <a:prstGeom prst="rect">
            <a:avLst/>
          </a:prstGeom>
          <a:noFill/>
          <a:ln/>
        </p:spPr>
        <p:txBody>
          <a:bodyPr wrap="square" lIns="0" tIns="0" rIns="0" bIns="0" rtlCol="0" anchor="t"/>
          <a:lstStyle/>
          <a:p>
            <a:pPr marL="0" indent="0">
              <a:lnSpc>
                <a:spcPts val="2700"/>
              </a:lnSpc>
              <a:buNone/>
            </a:pPr>
            <a:r>
              <a:rPr lang="ru-RU" sz="1700" b="0" i="0" dirty="0">
                <a:solidFill>
                  <a:schemeClr val="bg1">
                    <a:lumMod val="85000"/>
                  </a:schemeClr>
                </a:solidFill>
                <a:effectLst/>
                <a:latin typeface="Montserrat" panose="00000500000000000000" pitchFamily="2" charset="-52"/>
              </a:rPr>
              <a:t>Добавляет и редактирует туры, управляет информацией о пользователях.</a:t>
            </a:r>
            <a:r>
              <a:rPr lang="ru-RU" sz="1700" dirty="0">
                <a:solidFill>
                  <a:schemeClr val="bg1">
                    <a:lumMod val="85000"/>
                  </a:schemeClr>
                </a:solidFill>
                <a:latin typeface="Montserrat" panose="00000500000000000000" pitchFamily="2" charset="-52"/>
              </a:rPr>
              <a:t>.</a:t>
            </a:r>
            <a:endParaRPr lang="en-US" sz="1700" dirty="0">
              <a:solidFill>
                <a:schemeClr val="bg1">
                  <a:lumMod val="85000"/>
                </a:schemeClr>
              </a:solidFill>
              <a:latin typeface="Montserrat" panose="00000500000000000000" pitchFamily="2" charset="-52"/>
            </a:endParaRPr>
          </a:p>
        </p:txBody>
      </p:sp>
      <p:sp>
        <p:nvSpPr>
          <p:cNvPr id="18" name="Shape 5">
            <a:extLst>
              <a:ext uri="{FF2B5EF4-FFF2-40B4-BE49-F238E27FC236}">
                <a16:creationId xmlns:a16="http://schemas.microsoft.com/office/drawing/2014/main" id="{76130EF9-74D9-4EC8-B059-96AD718EACDB}"/>
              </a:ext>
            </a:extLst>
          </p:cNvPr>
          <p:cNvSpPr/>
          <p:nvPr/>
        </p:nvSpPr>
        <p:spPr>
          <a:xfrm>
            <a:off x="11265695" y="3862670"/>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20" name="Text 7">
            <a:extLst>
              <a:ext uri="{FF2B5EF4-FFF2-40B4-BE49-F238E27FC236}">
                <a16:creationId xmlns:a16="http://schemas.microsoft.com/office/drawing/2014/main" id="{8A892036-2E2D-453D-9878-353E3F528483}"/>
              </a:ext>
            </a:extLst>
          </p:cNvPr>
          <p:cNvSpPr/>
          <p:nvPr/>
        </p:nvSpPr>
        <p:spPr>
          <a:xfrm>
            <a:off x="9788844" y="3862670"/>
            <a:ext cx="2850713" cy="356235"/>
          </a:xfrm>
          <a:prstGeom prst="rect">
            <a:avLst/>
          </a:prstGeom>
          <a:noFill/>
          <a:ln/>
        </p:spPr>
        <p:txBody>
          <a:bodyPr wrap="none" lIns="0" tIns="0" rIns="0" bIns="0" rtlCol="0" anchor="t"/>
          <a:lstStyle/>
          <a:p>
            <a:pPr marL="0" indent="0">
              <a:lnSpc>
                <a:spcPts val="2800"/>
              </a:lnSpc>
              <a:buNone/>
            </a:pPr>
            <a:r>
              <a:rPr lang="ru-RU" sz="2200" b="1" dirty="0">
                <a:solidFill>
                  <a:srgbClr val="EEEFF5"/>
                </a:solidFill>
                <a:latin typeface="Barlow Bold" panose="020B0604020202020204" charset="0"/>
              </a:rPr>
              <a:t>Пользователь</a:t>
            </a:r>
            <a:endParaRPr lang="en-US" sz="2200" b="1" dirty="0">
              <a:solidFill>
                <a:srgbClr val="EEEFF5"/>
              </a:solidFill>
              <a:latin typeface="Barlow Bold" panose="020B0604020202020204" charset="0"/>
            </a:endParaRPr>
          </a:p>
        </p:txBody>
      </p:sp>
      <p:sp>
        <p:nvSpPr>
          <p:cNvPr id="21" name="Text 8">
            <a:extLst>
              <a:ext uri="{FF2B5EF4-FFF2-40B4-BE49-F238E27FC236}">
                <a16:creationId xmlns:a16="http://schemas.microsoft.com/office/drawing/2014/main" id="{426E6BA6-488F-42F0-9061-4C52E5ABE477}"/>
              </a:ext>
            </a:extLst>
          </p:cNvPr>
          <p:cNvSpPr/>
          <p:nvPr/>
        </p:nvSpPr>
        <p:spPr>
          <a:xfrm>
            <a:off x="9707167" y="4364403"/>
            <a:ext cx="3522821" cy="1040130"/>
          </a:xfrm>
          <a:prstGeom prst="rect">
            <a:avLst/>
          </a:prstGeom>
          <a:noFill/>
          <a:ln/>
        </p:spPr>
        <p:txBody>
          <a:bodyPr wrap="square" lIns="0" tIns="0" rIns="0" bIns="0" rtlCol="0" anchor="t"/>
          <a:lstStyle/>
          <a:p>
            <a:pPr marL="0" indent="0">
              <a:lnSpc>
                <a:spcPts val="2700"/>
              </a:lnSpc>
              <a:buNone/>
            </a:pPr>
            <a:r>
              <a:rPr lang="ru-RU" sz="1700" b="0" i="0" dirty="0">
                <a:solidFill>
                  <a:schemeClr val="bg1">
                    <a:lumMod val="85000"/>
                  </a:schemeClr>
                </a:solidFill>
                <a:effectLst/>
                <a:latin typeface="Montserrat" panose="00000500000000000000" pitchFamily="2" charset="-52"/>
              </a:rPr>
              <a:t>Клиент, который просматривает доступные туры и может их приобретать.</a:t>
            </a:r>
            <a:endParaRPr lang="en-US" sz="1700" dirty="0">
              <a:solidFill>
                <a:schemeClr val="bg1">
                  <a:lumMod val="85000"/>
                </a:schemeClr>
              </a:solidFill>
              <a:latin typeface="Montserrat" panose="00000500000000000000" pitchFamily="2" charset="-52"/>
            </a:endParaRPr>
          </a:p>
        </p:txBody>
      </p:sp>
      <p:sp>
        <p:nvSpPr>
          <p:cNvPr id="22" name="Shape 5">
            <a:extLst>
              <a:ext uri="{FF2B5EF4-FFF2-40B4-BE49-F238E27FC236}">
                <a16:creationId xmlns:a16="http://schemas.microsoft.com/office/drawing/2014/main" id="{8D2F8532-7E50-4776-AA2F-D51EC6B163C9}"/>
              </a:ext>
            </a:extLst>
          </p:cNvPr>
          <p:cNvSpPr/>
          <p:nvPr/>
        </p:nvSpPr>
        <p:spPr>
          <a:xfrm>
            <a:off x="9219725" y="3837738"/>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txBody>
          <a:bodyPr/>
          <a:lstStyle/>
          <a:p>
            <a:pPr marL="0" indent="0" algn="ctr">
              <a:lnSpc>
                <a:spcPts val="2650"/>
              </a:lnSpc>
              <a:buNone/>
            </a:pPr>
            <a:r>
              <a:rPr lang="ru-RU" sz="2600" b="1" dirty="0">
                <a:solidFill>
                  <a:srgbClr val="EEEFF5"/>
                </a:solidFill>
              </a:rPr>
              <a:t>3</a:t>
            </a:r>
            <a:endParaRPr lang="en-US" sz="2600" dirty="0"/>
          </a:p>
        </p:txBody>
      </p:sp>
    </p:spTree>
    <p:extLst>
      <p:ext uri="{BB962C8B-B14F-4D97-AF65-F5344CB8AC3E}">
        <p14:creationId xmlns:p14="http://schemas.microsoft.com/office/powerpoint/2010/main" val="3487887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30480" y="457858"/>
            <a:ext cx="14599920" cy="1168265"/>
          </a:xfrm>
          <a:prstGeom prst="rect">
            <a:avLst/>
          </a:prstGeom>
          <a:noFill/>
          <a:ln/>
        </p:spPr>
        <p:txBody>
          <a:bodyPr wrap="square" lIns="0" tIns="0" rIns="0" bIns="0" rtlCol="0" anchor="t"/>
          <a:lstStyle/>
          <a:p>
            <a:pPr algn="ctr">
              <a:lnSpc>
                <a:spcPts val="5600"/>
              </a:lnSpc>
            </a:pPr>
            <a:r>
              <a:rPr lang="en-US" sz="3800" b="1" dirty="0">
                <a:solidFill>
                  <a:srgbClr val="9998FF"/>
                </a:solidFill>
                <a:latin typeface="Barlow Bold" panose="020B0604020202020204" charset="0"/>
              </a:rPr>
              <a:t>Use case </a:t>
            </a:r>
            <a:r>
              <a:rPr lang="ru-RU" sz="3800" b="1" dirty="0" err="1">
                <a:solidFill>
                  <a:srgbClr val="9998FF"/>
                </a:solidFill>
                <a:latin typeface="Barlow Bold" panose="020B0604020202020204" charset="0"/>
              </a:rPr>
              <a:t>диааграмма</a:t>
            </a:r>
            <a:endParaRPr lang="en-US" sz="3800" dirty="0">
              <a:solidFill>
                <a:srgbClr val="9998FF"/>
              </a:solidFill>
              <a:latin typeface="Barlow Bold" panose="020B0604020202020204" charset="0"/>
            </a:endParaRPr>
          </a:p>
        </p:txBody>
      </p:sp>
      <p:pic>
        <p:nvPicPr>
          <p:cNvPr id="20" name="Рисунок 19">
            <a:extLst>
              <a:ext uri="{FF2B5EF4-FFF2-40B4-BE49-F238E27FC236}">
                <a16:creationId xmlns:a16="http://schemas.microsoft.com/office/drawing/2014/main" id="{0FC339AA-6A73-40DC-BE05-776C9089A9E4}"/>
              </a:ext>
            </a:extLst>
          </p:cNvPr>
          <p:cNvPicPr/>
          <p:nvPr/>
        </p:nvPicPr>
        <p:blipFill>
          <a:blip r:embed="rId3"/>
          <a:stretch>
            <a:fillRect/>
          </a:stretch>
        </p:blipFill>
        <p:spPr>
          <a:xfrm>
            <a:off x="2998380" y="1563645"/>
            <a:ext cx="10185991" cy="620941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81280" y="114826"/>
            <a:ext cx="10094078" cy="1478418"/>
          </a:xfrm>
          <a:prstGeom prst="rect">
            <a:avLst/>
          </a:prstGeom>
          <a:noFill/>
          <a:ln/>
        </p:spPr>
        <p:txBody>
          <a:bodyPr wrap="square" lIns="0" tIns="0" rIns="0" bIns="0" rtlCol="0" anchor="t"/>
          <a:lstStyle/>
          <a:p>
            <a:pPr algn="ctr"/>
            <a:r>
              <a:rPr lang="ru-RU" sz="3500" b="1" i="0" dirty="0">
                <a:solidFill>
                  <a:srgbClr val="9998FF"/>
                </a:solidFill>
                <a:effectLst/>
                <a:latin typeface="var(--font-fk-grotesk)"/>
              </a:rPr>
              <a:t>Ограничения программы</a:t>
            </a:r>
            <a:endParaRPr lang="ru-RU" sz="3600" b="0" i="0" dirty="0">
              <a:effectLst/>
              <a:latin typeface="var(--font-fk-grotesk)"/>
            </a:endParaRPr>
          </a:p>
        </p:txBody>
      </p:sp>
      <p:sp>
        <p:nvSpPr>
          <p:cNvPr id="13" name="Shape 7">
            <a:extLst>
              <a:ext uri="{FF2B5EF4-FFF2-40B4-BE49-F238E27FC236}">
                <a16:creationId xmlns:a16="http://schemas.microsoft.com/office/drawing/2014/main" id="{8426245A-20AB-4B05-8E78-539083E8846F}"/>
              </a:ext>
            </a:extLst>
          </p:cNvPr>
          <p:cNvSpPr/>
          <p:nvPr/>
        </p:nvSpPr>
        <p:spPr>
          <a:xfrm>
            <a:off x="449966" y="1492259"/>
            <a:ext cx="3877486" cy="2367359"/>
          </a:xfrm>
          <a:prstGeom prst="roundRect">
            <a:avLst>
              <a:gd name="adj" fmla="val 12091"/>
            </a:avLst>
          </a:prstGeom>
          <a:solidFill>
            <a:srgbClr val="282C32"/>
          </a:solidFill>
          <a:ln/>
          <a:effectLst>
            <a:outerShdw blurRad="53340" dist="26670" dir="13500000" algn="bl" rotWithShape="0">
              <a:srgbClr val="FFFFFF">
                <a:alpha val="10000"/>
              </a:srgbClr>
            </a:outerShdw>
          </a:effectLst>
        </p:spPr>
        <p:txBody>
          <a:bodyPr/>
          <a:lstStyle/>
          <a:p>
            <a:r>
              <a:rPr lang="ru-RU" sz="2400" b="0" i="0" dirty="0">
                <a:solidFill>
                  <a:schemeClr val="bg1">
                    <a:lumMod val="85000"/>
                  </a:schemeClr>
                </a:solidFill>
                <a:effectLst/>
              </a:rPr>
              <a:t>Ограничения ввода символов в текстовые поля (например, имя не может содержать цифры).</a:t>
            </a:r>
          </a:p>
          <a:p>
            <a:endParaRPr lang="ru-RU" sz="2200" dirty="0">
              <a:solidFill>
                <a:schemeClr val="bg1">
                  <a:lumMod val="85000"/>
                </a:schemeClr>
              </a:solidFill>
            </a:endParaRPr>
          </a:p>
        </p:txBody>
      </p:sp>
      <p:sp>
        <p:nvSpPr>
          <p:cNvPr id="14" name="Shape 7">
            <a:extLst>
              <a:ext uri="{FF2B5EF4-FFF2-40B4-BE49-F238E27FC236}">
                <a16:creationId xmlns:a16="http://schemas.microsoft.com/office/drawing/2014/main" id="{109BCDE3-28F2-4845-92DF-E0BE32B1E9DA}"/>
              </a:ext>
            </a:extLst>
          </p:cNvPr>
          <p:cNvSpPr/>
          <p:nvPr/>
        </p:nvSpPr>
        <p:spPr>
          <a:xfrm>
            <a:off x="4696138" y="1364667"/>
            <a:ext cx="3877486" cy="2494951"/>
          </a:xfrm>
          <a:prstGeom prst="roundRect">
            <a:avLst>
              <a:gd name="adj" fmla="val 12091"/>
            </a:avLst>
          </a:prstGeom>
          <a:solidFill>
            <a:srgbClr val="282C32"/>
          </a:solidFill>
          <a:ln/>
          <a:effectLst>
            <a:outerShdw blurRad="53340" dist="26670" dir="13500000" algn="bl" rotWithShape="0">
              <a:srgbClr val="FFFFFF">
                <a:alpha val="10000"/>
              </a:srgbClr>
            </a:outerShdw>
          </a:effectLst>
        </p:spPr>
        <p:txBody>
          <a:bodyPr/>
          <a:lstStyle/>
          <a:p>
            <a:pPr algn="l">
              <a:buFont typeface="Arial" panose="020B0604020202020204" pitchFamily="34" charset="0"/>
              <a:buChar char="•"/>
            </a:pPr>
            <a:r>
              <a:rPr lang="ru-RU" sz="2400" b="0" i="0" dirty="0">
                <a:solidFill>
                  <a:schemeClr val="bg1">
                    <a:lumMod val="85000"/>
                  </a:schemeClr>
                </a:solidFill>
                <a:effectLst/>
              </a:rPr>
              <a:t>Возрастные ограничения (пользователи должны быть старше 18 лет).</a:t>
            </a:r>
          </a:p>
        </p:txBody>
      </p:sp>
      <p:pic>
        <p:nvPicPr>
          <p:cNvPr id="26" name="Image 0" descr="preencoded.png">
            <a:extLst>
              <a:ext uri="{FF2B5EF4-FFF2-40B4-BE49-F238E27FC236}">
                <a16:creationId xmlns:a16="http://schemas.microsoft.com/office/drawing/2014/main" id="{AEF428E3-F928-4CF9-9FF0-A1399BBBE89D}"/>
              </a:ext>
            </a:extLst>
          </p:cNvPr>
          <p:cNvPicPr>
            <a:picLocks noChangeAspect="1"/>
          </p:cNvPicPr>
          <p:nvPr/>
        </p:nvPicPr>
        <p:blipFill>
          <a:blip r:embed="rId3"/>
          <a:stretch>
            <a:fillRect/>
          </a:stretch>
        </p:blipFill>
        <p:spPr>
          <a:xfrm>
            <a:off x="9327051" y="0"/>
            <a:ext cx="5297683" cy="8114774"/>
          </a:xfrm>
          <a:prstGeom prst="rect">
            <a:avLst/>
          </a:prstGeom>
        </p:spPr>
      </p:pic>
      <p:sp>
        <p:nvSpPr>
          <p:cNvPr id="28" name="Shape 7">
            <a:extLst>
              <a:ext uri="{FF2B5EF4-FFF2-40B4-BE49-F238E27FC236}">
                <a16:creationId xmlns:a16="http://schemas.microsoft.com/office/drawing/2014/main" id="{5D93FBB8-EE93-4D08-9AC3-7C36D5237717}"/>
              </a:ext>
            </a:extLst>
          </p:cNvPr>
          <p:cNvSpPr/>
          <p:nvPr/>
        </p:nvSpPr>
        <p:spPr>
          <a:xfrm>
            <a:off x="449966" y="4331074"/>
            <a:ext cx="8555811" cy="1272286"/>
          </a:xfrm>
          <a:prstGeom prst="roundRect">
            <a:avLst>
              <a:gd name="adj" fmla="val 12091"/>
            </a:avLst>
          </a:prstGeom>
          <a:solidFill>
            <a:srgbClr val="282C32"/>
          </a:solidFill>
          <a:ln/>
          <a:effectLst>
            <a:outerShdw blurRad="53340" dist="26670" dir="13500000" algn="bl" rotWithShape="0">
              <a:srgbClr val="FFFFFF">
                <a:alpha val="10000"/>
              </a:srgbClr>
            </a:outerShdw>
          </a:effectLst>
        </p:spPr>
        <p:txBody>
          <a:bodyPr/>
          <a:lstStyle/>
          <a:p>
            <a:pPr algn="ctr"/>
            <a:r>
              <a:rPr lang="ru-RU" sz="2400" b="0" i="0" dirty="0">
                <a:solidFill>
                  <a:schemeClr val="bg1">
                    <a:lumMod val="85000"/>
                  </a:schemeClr>
                </a:solidFill>
                <a:effectLst/>
              </a:rPr>
              <a:t>Пользователи не смогут приобрести тур, если не выполнены все условия.</a:t>
            </a:r>
            <a:endParaRPr lang="ru-RU" sz="2200" dirty="0">
              <a:solidFill>
                <a:schemeClr val="bg1">
                  <a:lumMod val="85000"/>
                </a:schemeClr>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620434" y="205486"/>
            <a:ext cx="7903131" cy="1867258"/>
          </a:xfrm>
          <a:prstGeom prst="rect">
            <a:avLst/>
          </a:prstGeom>
          <a:noFill/>
          <a:ln/>
        </p:spPr>
        <p:txBody>
          <a:bodyPr wrap="square" lIns="0" tIns="0" rIns="0" bIns="0" rtlCol="0" anchor="t"/>
          <a:lstStyle/>
          <a:p>
            <a:pPr marL="0" indent="0" algn="ctr">
              <a:lnSpc>
                <a:spcPts val="4550"/>
              </a:lnSpc>
              <a:buNone/>
            </a:pPr>
            <a:r>
              <a:rPr lang="ru-RU" sz="3650" b="1" dirty="0">
                <a:solidFill>
                  <a:srgbClr val="9998FF"/>
                </a:solidFill>
                <a:latin typeface="Barlow Bold" pitchFamily="34" charset="0"/>
                <a:ea typeface="Barlow Bold" pitchFamily="34" charset="-122"/>
                <a:cs typeface="Barlow Bold" pitchFamily="34" charset="-120"/>
              </a:rPr>
              <a:t>Дополнительный ограничения</a:t>
            </a:r>
            <a:endParaRPr lang="en-US" sz="3650" b="1" dirty="0">
              <a:solidFill>
                <a:srgbClr val="9998FF"/>
              </a:solidFill>
              <a:latin typeface="Barlow Bold" pitchFamily="34" charset="0"/>
              <a:ea typeface="Barlow Bold" pitchFamily="34" charset="-122"/>
              <a:cs typeface="Barlow Bold" pitchFamily="34" charset="-120"/>
            </a:endParaRPr>
          </a:p>
        </p:txBody>
      </p:sp>
      <p:sp>
        <p:nvSpPr>
          <p:cNvPr id="5" name="Text 1"/>
          <p:cNvSpPr/>
          <p:nvPr/>
        </p:nvSpPr>
        <p:spPr>
          <a:xfrm>
            <a:off x="620434" y="2160330"/>
            <a:ext cx="3471267" cy="291465"/>
          </a:xfrm>
          <a:prstGeom prst="rect">
            <a:avLst/>
          </a:prstGeom>
          <a:noFill/>
          <a:ln/>
        </p:spPr>
        <p:txBody>
          <a:bodyPr wrap="none" lIns="0" tIns="0" rIns="0" bIns="0" rtlCol="0" anchor="t"/>
          <a:lstStyle/>
          <a:p>
            <a:pPr marL="0" indent="0" algn="l">
              <a:lnSpc>
                <a:spcPts val="2250"/>
              </a:lnSpc>
              <a:buNone/>
            </a:pPr>
            <a:r>
              <a:rPr lang="ru-RU" sz="1800" b="1" dirty="0">
                <a:solidFill>
                  <a:schemeClr val="bg1">
                    <a:lumMod val="85000"/>
                  </a:schemeClr>
                </a:solidFill>
              </a:rPr>
              <a:t>Пользователь</a:t>
            </a:r>
            <a:endParaRPr lang="en-US" sz="1800" b="1" dirty="0">
              <a:solidFill>
                <a:schemeClr val="bg1">
                  <a:lumMod val="85000"/>
                </a:schemeClr>
              </a:solidFill>
            </a:endParaRPr>
          </a:p>
        </p:txBody>
      </p:sp>
      <p:sp>
        <p:nvSpPr>
          <p:cNvPr id="6" name="Text 2"/>
          <p:cNvSpPr/>
          <p:nvPr/>
        </p:nvSpPr>
        <p:spPr>
          <a:xfrm>
            <a:off x="620433" y="2580436"/>
            <a:ext cx="7903131" cy="567214"/>
          </a:xfrm>
          <a:prstGeom prst="rect">
            <a:avLst/>
          </a:prstGeom>
          <a:noFill/>
          <a:ln/>
        </p:spPr>
        <p:txBody>
          <a:bodyPr wrap="square" lIns="0" tIns="0" rIns="0" bIns="0" rtlCol="0" anchor="t"/>
          <a:lstStyle/>
          <a:p>
            <a:pPr>
              <a:lnSpc>
                <a:spcPts val="2200"/>
              </a:lnSpc>
            </a:pPr>
            <a:r>
              <a:rPr lang="ru-RU" sz="1400" b="0" i="0" dirty="0">
                <a:solidFill>
                  <a:schemeClr val="bg1">
                    <a:lumMod val="85000"/>
                  </a:schemeClr>
                </a:solidFill>
                <a:effectLst/>
                <a:latin typeface="Montserrat" panose="00000500000000000000" pitchFamily="2" charset="-52"/>
              </a:rPr>
              <a:t>Один пользователь может купить несколько туров.</a:t>
            </a:r>
          </a:p>
          <a:p>
            <a:pPr marL="0" indent="0" algn="l">
              <a:lnSpc>
                <a:spcPts val="2200"/>
              </a:lnSpc>
              <a:buNone/>
            </a:pPr>
            <a:endParaRPr lang="en-US" sz="1400" dirty="0"/>
          </a:p>
        </p:txBody>
      </p:sp>
      <p:sp>
        <p:nvSpPr>
          <p:cNvPr id="8" name="Text 3"/>
          <p:cNvSpPr/>
          <p:nvPr/>
        </p:nvSpPr>
        <p:spPr>
          <a:xfrm>
            <a:off x="620435" y="3360428"/>
            <a:ext cx="7903132" cy="283608"/>
          </a:xfrm>
          <a:prstGeom prst="rect">
            <a:avLst/>
          </a:prstGeom>
          <a:noFill/>
          <a:ln/>
        </p:spPr>
        <p:txBody>
          <a:bodyPr wrap="none" lIns="0" tIns="0" rIns="0" bIns="0" rtlCol="0" anchor="t"/>
          <a:lstStyle/>
          <a:p>
            <a:pPr marL="0" indent="0" algn="l">
              <a:lnSpc>
                <a:spcPts val="2250"/>
              </a:lnSpc>
              <a:buNone/>
            </a:pPr>
            <a:r>
              <a:rPr lang="ru-RU" b="1" dirty="0">
                <a:solidFill>
                  <a:srgbClr val="EEEFF5"/>
                </a:solidFill>
              </a:rPr>
              <a:t>Ограничение на длину записи</a:t>
            </a:r>
            <a:endParaRPr lang="en-US" sz="1800" dirty="0"/>
          </a:p>
        </p:txBody>
      </p:sp>
      <p:sp>
        <p:nvSpPr>
          <p:cNvPr id="9" name="Text 4"/>
          <p:cNvSpPr/>
          <p:nvPr/>
        </p:nvSpPr>
        <p:spPr>
          <a:xfrm>
            <a:off x="620436" y="3750359"/>
            <a:ext cx="7903131" cy="567214"/>
          </a:xfrm>
          <a:prstGeom prst="rect">
            <a:avLst/>
          </a:prstGeom>
          <a:noFill/>
          <a:ln/>
        </p:spPr>
        <p:txBody>
          <a:bodyPr wrap="square" lIns="0" tIns="0" rIns="0" bIns="0" rtlCol="0" anchor="t"/>
          <a:lstStyle/>
          <a:p>
            <a:pPr algn="l"/>
            <a:r>
              <a:rPr lang="ru-RU" sz="1400" b="0" i="0" dirty="0">
                <a:solidFill>
                  <a:schemeClr val="bg1">
                    <a:lumMod val="85000"/>
                  </a:schemeClr>
                </a:solidFill>
                <a:effectLst/>
                <a:latin typeface="Montserrat" panose="00000500000000000000" pitchFamily="2" charset="-52"/>
              </a:rPr>
              <a:t>Максимальная длина вводимых данных (номер телефона не более 11 цифр).</a:t>
            </a:r>
          </a:p>
          <a:p>
            <a:pPr>
              <a:lnSpc>
                <a:spcPts val="2200"/>
              </a:lnSpc>
            </a:pPr>
            <a:endParaRPr lang="en-US" sz="1400" dirty="0">
              <a:solidFill>
                <a:srgbClr val="EEEFF5"/>
              </a:solidFill>
              <a:latin typeface="Montserrat" panose="00000500000000000000" pitchFamily="2" charset="-52"/>
              <a:ea typeface="Montserrat" pitchFamily="34" charset="-122"/>
              <a:cs typeface="Montserrat" pitchFamily="34" charset="-120"/>
            </a:endParaRPr>
          </a:p>
        </p:txBody>
      </p:sp>
      <p:sp>
        <p:nvSpPr>
          <p:cNvPr id="14" name="Text 1">
            <a:extLst>
              <a:ext uri="{FF2B5EF4-FFF2-40B4-BE49-F238E27FC236}">
                <a16:creationId xmlns:a16="http://schemas.microsoft.com/office/drawing/2014/main" id="{BDD53AA4-03AE-49EC-AD7B-F1D324402F3C}"/>
              </a:ext>
            </a:extLst>
          </p:cNvPr>
          <p:cNvSpPr/>
          <p:nvPr/>
        </p:nvSpPr>
        <p:spPr>
          <a:xfrm>
            <a:off x="518191" y="4278163"/>
            <a:ext cx="3471267" cy="291465"/>
          </a:xfrm>
          <a:prstGeom prst="rect">
            <a:avLst/>
          </a:prstGeom>
          <a:noFill/>
          <a:ln/>
        </p:spPr>
        <p:txBody>
          <a:bodyPr wrap="none" lIns="0" tIns="0" rIns="0" bIns="0" rtlCol="0" anchor="t"/>
          <a:lstStyle/>
          <a:p>
            <a:pPr marL="0" indent="0" algn="l">
              <a:lnSpc>
                <a:spcPts val="2250"/>
              </a:lnSpc>
              <a:buNone/>
            </a:pPr>
            <a:r>
              <a:rPr lang="ru-RU" sz="1800" b="1" dirty="0">
                <a:solidFill>
                  <a:schemeClr val="bg1">
                    <a:lumMod val="85000"/>
                  </a:schemeClr>
                </a:solidFill>
              </a:rPr>
              <a:t>Пользователь</a:t>
            </a:r>
            <a:endParaRPr lang="en-US" sz="1800" b="1" dirty="0">
              <a:solidFill>
                <a:schemeClr val="bg1">
                  <a:lumMod val="85000"/>
                </a:schemeClr>
              </a:solidFill>
            </a:endParaRPr>
          </a:p>
        </p:txBody>
      </p:sp>
      <p:sp>
        <p:nvSpPr>
          <p:cNvPr id="15" name="Text 2">
            <a:extLst>
              <a:ext uri="{FF2B5EF4-FFF2-40B4-BE49-F238E27FC236}">
                <a16:creationId xmlns:a16="http://schemas.microsoft.com/office/drawing/2014/main" id="{B896077E-964B-4E80-A96D-0D98511F4737}"/>
              </a:ext>
            </a:extLst>
          </p:cNvPr>
          <p:cNvSpPr/>
          <p:nvPr/>
        </p:nvSpPr>
        <p:spPr>
          <a:xfrm>
            <a:off x="518190" y="4698269"/>
            <a:ext cx="7903131" cy="567214"/>
          </a:xfrm>
          <a:prstGeom prst="rect">
            <a:avLst/>
          </a:prstGeom>
          <a:noFill/>
          <a:ln/>
        </p:spPr>
        <p:txBody>
          <a:bodyPr wrap="square" lIns="0" tIns="0" rIns="0" bIns="0" rtlCol="0" anchor="t"/>
          <a:lstStyle/>
          <a:p>
            <a:pPr>
              <a:lnSpc>
                <a:spcPts val="2200"/>
              </a:lnSpc>
            </a:pPr>
            <a:r>
              <a:rPr lang="ru-RU" sz="1400" b="0" i="0" dirty="0">
                <a:solidFill>
                  <a:schemeClr val="bg1">
                    <a:lumMod val="85000"/>
                  </a:schemeClr>
                </a:solidFill>
                <a:effectLst/>
                <a:latin typeface="Montserrat" panose="00000500000000000000" pitchFamily="2" charset="-52"/>
              </a:rPr>
              <a:t>Один пользователь может купить несколько туров.</a:t>
            </a:r>
          </a:p>
          <a:p>
            <a:pPr marL="0" indent="0" algn="l">
              <a:lnSpc>
                <a:spcPts val="2200"/>
              </a:lnSpc>
              <a:buNone/>
            </a:pPr>
            <a:endParaRPr lang="en-US" sz="1400" dirty="0"/>
          </a:p>
        </p:txBody>
      </p:sp>
      <p:sp>
        <p:nvSpPr>
          <p:cNvPr id="16" name="Text 3">
            <a:extLst>
              <a:ext uri="{FF2B5EF4-FFF2-40B4-BE49-F238E27FC236}">
                <a16:creationId xmlns:a16="http://schemas.microsoft.com/office/drawing/2014/main" id="{3CF35941-13BE-4479-9F2B-A59D56990C28}"/>
              </a:ext>
            </a:extLst>
          </p:cNvPr>
          <p:cNvSpPr/>
          <p:nvPr/>
        </p:nvSpPr>
        <p:spPr>
          <a:xfrm>
            <a:off x="518192" y="5478261"/>
            <a:ext cx="7903132" cy="283608"/>
          </a:xfrm>
          <a:prstGeom prst="rect">
            <a:avLst/>
          </a:prstGeom>
          <a:noFill/>
          <a:ln/>
        </p:spPr>
        <p:txBody>
          <a:bodyPr wrap="none" lIns="0" tIns="0" rIns="0" bIns="0" rtlCol="0" anchor="t"/>
          <a:lstStyle/>
          <a:p>
            <a:pPr marL="0" indent="0" algn="l">
              <a:lnSpc>
                <a:spcPts val="2250"/>
              </a:lnSpc>
              <a:buNone/>
            </a:pPr>
            <a:r>
              <a:rPr lang="ru-RU" b="1" dirty="0">
                <a:solidFill>
                  <a:srgbClr val="EEEFF5"/>
                </a:solidFill>
              </a:rPr>
              <a:t>Ограничение на длину записи</a:t>
            </a:r>
            <a:endParaRPr lang="en-US" sz="1800" dirty="0"/>
          </a:p>
        </p:txBody>
      </p:sp>
      <p:sp>
        <p:nvSpPr>
          <p:cNvPr id="17" name="Text 4">
            <a:extLst>
              <a:ext uri="{FF2B5EF4-FFF2-40B4-BE49-F238E27FC236}">
                <a16:creationId xmlns:a16="http://schemas.microsoft.com/office/drawing/2014/main" id="{B0BF5231-DFDF-4F38-A6B1-6C27F6BFDD0E}"/>
              </a:ext>
            </a:extLst>
          </p:cNvPr>
          <p:cNvSpPr/>
          <p:nvPr/>
        </p:nvSpPr>
        <p:spPr>
          <a:xfrm>
            <a:off x="518193" y="5868192"/>
            <a:ext cx="7903131" cy="567214"/>
          </a:xfrm>
          <a:prstGeom prst="rect">
            <a:avLst/>
          </a:prstGeom>
          <a:noFill/>
          <a:ln/>
        </p:spPr>
        <p:txBody>
          <a:bodyPr wrap="square" lIns="0" tIns="0" rIns="0" bIns="0" rtlCol="0" anchor="t"/>
          <a:lstStyle/>
          <a:p>
            <a:pPr algn="l">
              <a:buFont typeface="Arial" panose="020B0604020202020204" pitchFamily="34" charset="0"/>
              <a:buChar char="•"/>
            </a:pPr>
            <a:r>
              <a:rPr lang="ru-RU" sz="1400" b="0" i="0" dirty="0">
                <a:solidFill>
                  <a:schemeClr val="bg1">
                    <a:lumMod val="85000"/>
                  </a:schemeClr>
                </a:solidFill>
                <a:effectLst/>
                <a:latin typeface="Montserrat" panose="00000500000000000000" pitchFamily="2" charset="-52"/>
              </a:rPr>
              <a:t>При регистрации пользователь должен корректно заполнить все данные.</a:t>
            </a:r>
          </a:p>
          <a:p>
            <a:pPr>
              <a:lnSpc>
                <a:spcPts val="2200"/>
              </a:lnSpc>
            </a:pPr>
            <a:endParaRPr lang="en-US" sz="1400" dirty="0">
              <a:solidFill>
                <a:srgbClr val="EEEFF5"/>
              </a:solidFill>
              <a:latin typeface="Montserrat" panose="00000500000000000000" pitchFamily="2" charset="-52"/>
              <a:ea typeface="Montserrat" pitchFamily="34" charset="-122"/>
              <a:cs typeface="Montserrat" pitchFamily="34" charset="-120"/>
            </a:endParaRPr>
          </a:p>
        </p:txBody>
      </p:sp>
      <p:pic>
        <p:nvPicPr>
          <p:cNvPr id="5122" name="Picture 2" descr="Picture background">
            <a:extLst>
              <a:ext uri="{FF2B5EF4-FFF2-40B4-BE49-F238E27FC236}">
                <a16:creationId xmlns:a16="http://schemas.microsoft.com/office/drawing/2014/main" id="{639B337E-2F9E-43B9-AA3D-0F69BA36E1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88003" y="1139115"/>
            <a:ext cx="4905392" cy="50157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p:cNvSpPr/>
          <p:nvPr/>
        </p:nvSpPr>
        <p:spPr>
          <a:xfrm>
            <a:off x="686957" y="136852"/>
            <a:ext cx="13221548" cy="1925863"/>
          </a:xfrm>
          <a:prstGeom prst="rect">
            <a:avLst/>
          </a:prstGeom>
          <a:noFill/>
          <a:ln/>
        </p:spPr>
        <p:txBody>
          <a:bodyPr wrap="square" lIns="0" tIns="0" rIns="0" bIns="0" rtlCol="0" anchor="t"/>
          <a:lstStyle/>
          <a:p>
            <a:pPr marL="0" indent="0" algn="ctr">
              <a:lnSpc>
                <a:spcPts val="5050"/>
              </a:lnSpc>
              <a:buNone/>
            </a:pPr>
            <a:r>
              <a:rPr lang="ru-RU" sz="3600" b="1" dirty="0">
                <a:solidFill>
                  <a:srgbClr val="9998FF"/>
                </a:solidFill>
              </a:rPr>
              <a:t>Техническая спецификация базы данных</a:t>
            </a:r>
            <a:endParaRPr lang="en-US" sz="3600" b="1" dirty="0">
              <a:solidFill>
                <a:srgbClr val="9998FF"/>
              </a:solidFill>
              <a:latin typeface="Barlow Bold" panose="020B0604020202020204" charset="0"/>
            </a:endParaRPr>
          </a:p>
        </p:txBody>
      </p:sp>
      <p:pic>
        <p:nvPicPr>
          <p:cNvPr id="11" name="Рисунок 10">
            <a:extLst>
              <a:ext uri="{FF2B5EF4-FFF2-40B4-BE49-F238E27FC236}">
                <a16:creationId xmlns:a16="http://schemas.microsoft.com/office/drawing/2014/main" id="{30906099-80F9-4939-8959-186078C5DF10}"/>
              </a:ext>
            </a:extLst>
          </p:cNvPr>
          <p:cNvPicPr>
            <a:picLocks noChangeAspect="1"/>
          </p:cNvPicPr>
          <p:nvPr/>
        </p:nvPicPr>
        <p:blipFill>
          <a:blip r:embed="rId3"/>
          <a:stretch>
            <a:fillRect/>
          </a:stretch>
        </p:blipFill>
        <p:spPr>
          <a:xfrm>
            <a:off x="1443788" y="1229476"/>
            <a:ext cx="11225463" cy="631432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TotalTime>
  <Words>367</Words>
  <Application>Microsoft Office PowerPoint</Application>
  <PresentationFormat>Произвольный</PresentationFormat>
  <Paragraphs>64</Paragraphs>
  <Slides>10</Slides>
  <Notes>6</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10</vt:i4>
      </vt:variant>
    </vt:vector>
  </HeadingPairs>
  <TitlesOfParts>
    <vt:vector size="18" baseType="lpstr">
      <vt:lpstr>Barlow Bold</vt:lpstr>
      <vt:lpstr>var(--font-fk-grotesk)</vt:lpstr>
      <vt:lpstr>__fkGroteskNeue_598ab8</vt:lpstr>
      <vt:lpstr>Calibri</vt:lpstr>
      <vt:lpstr>IBM Plex Sans</vt:lpstr>
      <vt:lpstr>Arial</vt:lpstr>
      <vt:lpstr>Montserrat</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Acer</cp:lastModifiedBy>
  <cp:revision>50</cp:revision>
  <dcterms:created xsi:type="dcterms:W3CDTF">2024-10-20T17:18:33Z</dcterms:created>
  <dcterms:modified xsi:type="dcterms:W3CDTF">2024-10-30T23:24:29Z</dcterms:modified>
</cp:coreProperties>
</file>